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1" r:id="rId1"/>
  </p:sldMasterIdLst>
  <p:notesMasterIdLst>
    <p:notesMasterId r:id="rId29"/>
  </p:notesMasterIdLst>
  <p:handoutMasterIdLst>
    <p:handoutMasterId r:id="rId30"/>
  </p:handoutMasterIdLst>
  <p:sldIdLst>
    <p:sldId id="272" r:id="rId2"/>
    <p:sldId id="612" r:id="rId3"/>
    <p:sldId id="614" r:id="rId4"/>
    <p:sldId id="613" r:id="rId5"/>
    <p:sldId id="615" r:id="rId6"/>
    <p:sldId id="598" r:id="rId7"/>
    <p:sldId id="616" r:id="rId8"/>
    <p:sldId id="618" r:id="rId9"/>
    <p:sldId id="617" r:id="rId10"/>
    <p:sldId id="599" r:id="rId11"/>
    <p:sldId id="620" r:id="rId12"/>
    <p:sldId id="600" r:id="rId13"/>
    <p:sldId id="625" r:id="rId14"/>
    <p:sldId id="629" r:id="rId15"/>
    <p:sldId id="633" r:id="rId16"/>
    <p:sldId id="630" r:id="rId17"/>
    <p:sldId id="632" r:id="rId18"/>
    <p:sldId id="631" r:id="rId19"/>
    <p:sldId id="611" r:id="rId20"/>
    <p:sldId id="624" r:id="rId21"/>
    <p:sldId id="626" r:id="rId22"/>
    <p:sldId id="610" r:id="rId23"/>
    <p:sldId id="627" r:id="rId24"/>
    <p:sldId id="619" r:id="rId25"/>
    <p:sldId id="628" r:id="rId26"/>
    <p:sldId id="622" r:id="rId27"/>
    <p:sldId id="623" r:id="rId28"/>
  </p:sldIdLst>
  <p:sldSz cx="9144000" cy="6858000" type="screen4x3"/>
  <p:notesSz cx="6797675" cy="9926638"/>
  <p:defaultTextStyle>
    <a:defPPr>
      <a:defRPr lang="zh-TW"/>
    </a:defPPr>
    <a:lvl1pPr algn="l" rtl="0" fontAlgn="base">
      <a:spcBef>
        <a:spcPct val="0"/>
      </a:spcBef>
      <a:spcAft>
        <a:spcPct val="0"/>
      </a:spcAft>
      <a:defRPr kumimoji="1" sz="2400" kern="1200">
        <a:solidFill>
          <a:schemeClr val="tx1"/>
        </a:solidFill>
        <a:latin typeface="Tahoma" pitchFamily="34" charset="0"/>
        <a:ea typeface="新細明體" pitchFamily="18" charset="-120"/>
        <a:cs typeface="+mn-cs"/>
      </a:defRPr>
    </a:lvl1pPr>
    <a:lvl2pPr marL="457200" algn="l" rtl="0" fontAlgn="base">
      <a:spcBef>
        <a:spcPct val="0"/>
      </a:spcBef>
      <a:spcAft>
        <a:spcPct val="0"/>
      </a:spcAft>
      <a:defRPr kumimoji="1" sz="2400" kern="1200">
        <a:solidFill>
          <a:schemeClr val="tx1"/>
        </a:solidFill>
        <a:latin typeface="Tahoma" pitchFamily="34" charset="0"/>
        <a:ea typeface="新細明體" pitchFamily="18" charset="-120"/>
        <a:cs typeface="+mn-cs"/>
      </a:defRPr>
    </a:lvl2pPr>
    <a:lvl3pPr marL="914400" algn="l" rtl="0" fontAlgn="base">
      <a:spcBef>
        <a:spcPct val="0"/>
      </a:spcBef>
      <a:spcAft>
        <a:spcPct val="0"/>
      </a:spcAft>
      <a:defRPr kumimoji="1" sz="2400" kern="1200">
        <a:solidFill>
          <a:schemeClr val="tx1"/>
        </a:solidFill>
        <a:latin typeface="Tahoma" pitchFamily="34" charset="0"/>
        <a:ea typeface="新細明體" pitchFamily="18" charset="-120"/>
        <a:cs typeface="+mn-cs"/>
      </a:defRPr>
    </a:lvl3pPr>
    <a:lvl4pPr marL="1371600" algn="l" rtl="0" fontAlgn="base">
      <a:spcBef>
        <a:spcPct val="0"/>
      </a:spcBef>
      <a:spcAft>
        <a:spcPct val="0"/>
      </a:spcAft>
      <a:defRPr kumimoji="1" sz="2400" kern="1200">
        <a:solidFill>
          <a:schemeClr val="tx1"/>
        </a:solidFill>
        <a:latin typeface="Tahoma" pitchFamily="34" charset="0"/>
        <a:ea typeface="新細明體" pitchFamily="18" charset="-120"/>
        <a:cs typeface="+mn-cs"/>
      </a:defRPr>
    </a:lvl4pPr>
    <a:lvl5pPr marL="1828800" algn="l" rtl="0" fontAlgn="base">
      <a:spcBef>
        <a:spcPct val="0"/>
      </a:spcBef>
      <a:spcAft>
        <a:spcPct val="0"/>
      </a:spcAft>
      <a:defRPr kumimoji="1" sz="2400" kern="1200">
        <a:solidFill>
          <a:schemeClr val="tx1"/>
        </a:solidFill>
        <a:latin typeface="Tahoma" pitchFamily="34" charset="0"/>
        <a:ea typeface="新細明體" pitchFamily="18" charset="-120"/>
        <a:cs typeface="+mn-cs"/>
      </a:defRPr>
    </a:lvl5pPr>
    <a:lvl6pPr marL="2286000" algn="l" defTabSz="914400" rtl="0" eaLnBrk="1" latinLnBrk="0" hangingPunct="1">
      <a:defRPr kumimoji="1" sz="2400" kern="1200">
        <a:solidFill>
          <a:schemeClr val="tx1"/>
        </a:solidFill>
        <a:latin typeface="Tahoma" pitchFamily="34" charset="0"/>
        <a:ea typeface="新細明體" pitchFamily="18" charset="-120"/>
        <a:cs typeface="+mn-cs"/>
      </a:defRPr>
    </a:lvl6pPr>
    <a:lvl7pPr marL="2743200" algn="l" defTabSz="914400" rtl="0" eaLnBrk="1" latinLnBrk="0" hangingPunct="1">
      <a:defRPr kumimoji="1" sz="2400" kern="1200">
        <a:solidFill>
          <a:schemeClr val="tx1"/>
        </a:solidFill>
        <a:latin typeface="Tahoma" pitchFamily="34" charset="0"/>
        <a:ea typeface="新細明體" pitchFamily="18" charset="-120"/>
        <a:cs typeface="+mn-cs"/>
      </a:defRPr>
    </a:lvl7pPr>
    <a:lvl8pPr marL="3200400" algn="l" defTabSz="914400" rtl="0" eaLnBrk="1" latinLnBrk="0" hangingPunct="1">
      <a:defRPr kumimoji="1" sz="2400" kern="1200">
        <a:solidFill>
          <a:schemeClr val="tx1"/>
        </a:solidFill>
        <a:latin typeface="Tahoma" pitchFamily="34" charset="0"/>
        <a:ea typeface="新細明體" pitchFamily="18" charset="-120"/>
        <a:cs typeface="+mn-cs"/>
      </a:defRPr>
    </a:lvl8pPr>
    <a:lvl9pPr marL="3657600" algn="l" defTabSz="914400" rtl="0" eaLnBrk="1" latinLnBrk="0" hangingPunct="1">
      <a:defRPr kumimoji="1" sz="2400" kern="1200">
        <a:solidFill>
          <a:schemeClr val="tx1"/>
        </a:solidFill>
        <a:latin typeface="Tahoma" pitchFamily="34" charset="0"/>
        <a:ea typeface="新細明體" pitchFamily="18" charset="-120"/>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3300"/>
    <a:srgbClr val="D60093"/>
    <a:srgbClr val="0000FF"/>
    <a:srgbClr val="000000"/>
    <a:srgbClr val="FFFFCC"/>
    <a:srgbClr val="CC3300"/>
    <a:srgbClr val="006699"/>
    <a:srgbClr val="009900"/>
    <a:srgbClr val="C2D9F2"/>
    <a:srgbClr val="94DADC"/>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393" autoAdjust="0"/>
    <p:restoredTop sz="93457" autoAdjust="0"/>
  </p:normalViewPr>
  <p:slideViewPr>
    <p:cSldViewPr>
      <p:cViewPr varScale="1">
        <p:scale>
          <a:sx n="85" d="100"/>
          <a:sy n="85" d="100"/>
        </p:scale>
        <p:origin x="-1440" y="-77"/>
      </p:cViewPr>
      <p:guideLst>
        <p:guide orient="horz" pos="2160"/>
        <p:guide pos="2880"/>
      </p:guideLst>
    </p:cSldViewPr>
  </p:slideViewPr>
  <p:outlineViewPr>
    <p:cViewPr>
      <p:scale>
        <a:sx n="33" d="100"/>
        <a:sy n="33" d="100"/>
      </p:scale>
      <p:origin x="0" y="3744"/>
    </p:cViewPr>
    <p:sldLst>
      <p:sld r:id="rId1" collapse="1"/>
    </p:sldLst>
  </p:outlineViewPr>
  <p:notesTextViewPr>
    <p:cViewPr>
      <p:scale>
        <a:sx n="25" d="100"/>
        <a:sy n="25" d="100"/>
      </p:scale>
      <p:origin x="0" y="0"/>
    </p:cViewPr>
  </p:notesTextViewPr>
  <p:sorterViewPr>
    <p:cViewPr>
      <p:scale>
        <a:sx n="66" d="100"/>
        <a:sy n="66" d="100"/>
      </p:scale>
      <p:origin x="0" y="0"/>
    </p:cViewPr>
  </p:sorterViewPr>
  <p:notesViewPr>
    <p:cSldViewPr>
      <p:cViewPr varScale="1">
        <p:scale>
          <a:sx n="61" d="100"/>
          <a:sy n="61" d="100"/>
        </p:scale>
        <p:origin x="-3293" y="-101"/>
      </p:cViewPr>
      <p:guideLst>
        <p:guide orient="horz" pos="3126"/>
        <p:guide pos="2141"/>
      </p:guideLst>
    </p:cSldViewPr>
  </p:notes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handoutMaster" Target="handoutMasters/handoutMaster1.xml"/></Relationships>
</file>

<file path=ppt/_rels/viewProps.xml.rels><?xml version="1.0" encoding="UTF-8" standalone="yes"?>
<Relationships xmlns="http://schemas.openxmlformats.org/package/2006/relationships"><Relationship Id="rId1"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0114" name="Rectangle 2"/>
          <p:cNvSpPr>
            <a:spLocks noGrp="1" noChangeArrowheads="1"/>
          </p:cNvSpPr>
          <p:nvPr>
            <p:ph type="hdr" sz="quarter"/>
          </p:nvPr>
        </p:nvSpPr>
        <p:spPr bwMode="auto">
          <a:xfrm>
            <a:off x="0" y="0"/>
            <a:ext cx="29464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Times New Roman" pitchFamily="18" charset="0"/>
              </a:defRPr>
            </a:lvl1pPr>
          </a:lstStyle>
          <a:p>
            <a:endParaRPr lang="en-US"/>
          </a:p>
        </p:txBody>
      </p:sp>
      <p:sp>
        <p:nvSpPr>
          <p:cNvPr id="90115" name="Rectangle 3"/>
          <p:cNvSpPr>
            <a:spLocks noGrp="1" noChangeArrowheads="1"/>
          </p:cNvSpPr>
          <p:nvPr>
            <p:ph type="dt" sz="quarter" idx="1"/>
          </p:nvPr>
        </p:nvSpPr>
        <p:spPr bwMode="auto">
          <a:xfrm>
            <a:off x="3849688" y="0"/>
            <a:ext cx="29464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Times New Roman" pitchFamily="18" charset="0"/>
              </a:defRPr>
            </a:lvl1pPr>
          </a:lstStyle>
          <a:p>
            <a:endParaRPr lang="en-US"/>
          </a:p>
        </p:txBody>
      </p:sp>
      <p:sp>
        <p:nvSpPr>
          <p:cNvPr id="90116" name="Rectangle 4"/>
          <p:cNvSpPr>
            <a:spLocks noGrp="1" noChangeArrowheads="1"/>
          </p:cNvSpPr>
          <p:nvPr>
            <p:ph type="ftr" sz="quarter" idx="2"/>
          </p:nvPr>
        </p:nvSpPr>
        <p:spPr bwMode="auto">
          <a:xfrm>
            <a:off x="0" y="9428163"/>
            <a:ext cx="2946400" cy="496887"/>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Times New Roman" pitchFamily="18" charset="0"/>
              </a:defRPr>
            </a:lvl1pPr>
          </a:lstStyle>
          <a:p>
            <a:endParaRPr lang="en-US"/>
          </a:p>
        </p:txBody>
      </p:sp>
      <p:sp>
        <p:nvSpPr>
          <p:cNvPr id="90117" name="Rectangle 5"/>
          <p:cNvSpPr>
            <a:spLocks noGrp="1" noChangeArrowheads="1"/>
          </p:cNvSpPr>
          <p:nvPr>
            <p:ph type="sldNum" sz="quarter" idx="3"/>
          </p:nvPr>
        </p:nvSpPr>
        <p:spPr bwMode="auto">
          <a:xfrm>
            <a:off x="3849688" y="9428163"/>
            <a:ext cx="2946400" cy="496887"/>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Times New Roman" pitchFamily="18" charset="0"/>
              </a:defRPr>
            </a:lvl1pPr>
          </a:lstStyle>
          <a:p>
            <a:fld id="{0871D871-3700-4278-9CFE-8030728279C7}" type="slidenum">
              <a:rPr lang="en-US"/>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42" name="Rectangle 2"/>
          <p:cNvSpPr>
            <a:spLocks noGrp="1" noChangeArrowheads="1"/>
          </p:cNvSpPr>
          <p:nvPr>
            <p:ph type="hdr" sz="quarter"/>
          </p:nvPr>
        </p:nvSpPr>
        <p:spPr bwMode="auto">
          <a:xfrm>
            <a:off x="0" y="0"/>
            <a:ext cx="29464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Times New Roman" pitchFamily="18" charset="0"/>
              </a:defRPr>
            </a:lvl1pPr>
          </a:lstStyle>
          <a:p>
            <a:endParaRPr lang="sr-Cyrl-CS"/>
          </a:p>
        </p:txBody>
      </p:sp>
      <p:sp>
        <p:nvSpPr>
          <p:cNvPr id="61443" name="Rectangle 3"/>
          <p:cNvSpPr>
            <a:spLocks noGrp="1" noChangeArrowheads="1"/>
          </p:cNvSpPr>
          <p:nvPr>
            <p:ph type="dt" idx="1"/>
          </p:nvPr>
        </p:nvSpPr>
        <p:spPr bwMode="auto">
          <a:xfrm>
            <a:off x="3849688" y="0"/>
            <a:ext cx="29464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Times New Roman" pitchFamily="18" charset="0"/>
              </a:defRPr>
            </a:lvl1pPr>
          </a:lstStyle>
          <a:p>
            <a:endParaRPr lang="sr-Cyrl-CS"/>
          </a:p>
        </p:txBody>
      </p:sp>
      <p:sp>
        <p:nvSpPr>
          <p:cNvPr id="61444" name="Rectangle 4"/>
          <p:cNvSpPr>
            <a:spLocks noGrp="1" noRot="1" noChangeAspect="1" noChangeArrowheads="1" noTextEdit="1"/>
          </p:cNvSpPr>
          <p:nvPr>
            <p:ph type="sldImg" idx="2"/>
          </p:nvPr>
        </p:nvSpPr>
        <p:spPr bwMode="auto">
          <a:xfrm>
            <a:off x="915988" y="744538"/>
            <a:ext cx="4965700" cy="3722687"/>
          </a:xfrm>
          <a:prstGeom prst="rect">
            <a:avLst/>
          </a:prstGeom>
          <a:noFill/>
          <a:ln w="9525">
            <a:solidFill>
              <a:srgbClr val="000000"/>
            </a:solidFill>
            <a:miter lim="800000"/>
            <a:headEnd/>
            <a:tailEnd/>
          </a:ln>
          <a:effectLst/>
        </p:spPr>
      </p:sp>
      <p:sp>
        <p:nvSpPr>
          <p:cNvPr id="61445" name="Rectangle 5"/>
          <p:cNvSpPr>
            <a:spLocks noGrp="1" noChangeArrowheads="1"/>
          </p:cNvSpPr>
          <p:nvPr>
            <p:ph type="body" sz="quarter" idx="3"/>
          </p:nvPr>
        </p:nvSpPr>
        <p:spPr bwMode="auto">
          <a:xfrm>
            <a:off x="679450" y="4714875"/>
            <a:ext cx="5438775" cy="446722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sr-Cyrl-CS" smtClean="0"/>
              <a:t>Click to edit Master text styles</a:t>
            </a:r>
          </a:p>
          <a:p>
            <a:pPr lvl="1"/>
            <a:r>
              <a:rPr lang="sr-Cyrl-CS" smtClean="0"/>
              <a:t>Second level</a:t>
            </a:r>
          </a:p>
          <a:p>
            <a:pPr lvl="2"/>
            <a:r>
              <a:rPr lang="sr-Cyrl-CS" smtClean="0"/>
              <a:t>Third level</a:t>
            </a:r>
          </a:p>
          <a:p>
            <a:pPr lvl="3"/>
            <a:r>
              <a:rPr lang="sr-Cyrl-CS" smtClean="0"/>
              <a:t>Fourth level</a:t>
            </a:r>
          </a:p>
          <a:p>
            <a:pPr lvl="4"/>
            <a:r>
              <a:rPr lang="sr-Cyrl-CS" smtClean="0"/>
              <a:t>Fifth level</a:t>
            </a:r>
          </a:p>
        </p:txBody>
      </p:sp>
      <p:sp>
        <p:nvSpPr>
          <p:cNvPr id="61446" name="Rectangle 6"/>
          <p:cNvSpPr>
            <a:spLocks noGrp="1" noChangeArrowheads="1"/>
          </p:cNvSpPr>
          <p:nvPr>
            <p:ph type="ftr" sz="quarter" idx="4"/>
          </p:nvPr>
        </p:nvSpPr>
        <p:spPr bwMode="auto">
          <a:xfrm>
            <a:off x="0" y="9428163"/>
            <a:ext cx="2946400" cy="496887"/>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Times New Roman" pitchFamily="18" charset="0"/>
              </a:defRPr>
            </a:lvl1pPr>
          </a:lstStyle>
          <a:p>
            <a:endParaRPr lang="sr-Cyrl-CS"/>
          </a:p>
        </p:txBody>
      </p:sp>
      <p:sp>
        <p:nvSpPr>
          <p:cNvPr id="61447" name="Rectangle 7"/>
          <p:cNvSpPr>
            <a:spLocks noGrp="1" noChangeArrowheads="1"/>
          </p:cNvSpPr>
          <p:nvPr>
            <p:ph type="sldNum" sz="quarter" idx="5"/>
          </p:nvPr>
        </p:nvSpPr>
        <p:spPr bwMode="auto">
          <a:xfrm>
            <a:off x="3849688" y="9428163"/>
            <a:ext cx="2946400" cy="496887"/>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Times New Roman" pitchFamily="18" charset="0"/>
              </a:defRPr>
            </a:lvl1pPr>
          </a:lstStyle>
          <a:p>
            <a:fld id="{6B29DF09-C800-4352-8B4E-435F31ADE9DC}" type="slidenum">
              <a:rPr lang="sr-Cyrl-CS"/>
              <a:pPr/>
              <a:t>‹#›</a:t>
            </a:fld>
            <a:endParaRPr lang="sr-Cyrl-C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kumimoji="1" sz="1200" kern="1200">
        <a:solidFill>
          <a:schemeClr val="tx1"/>
        </a:solidFill>
        <a:latin typeface="Times New Roman" pitchFamily="18" charset="0"/>
        <a:ea typeface="新細明體" pitchFamily="18" charset="-120"/>
        <a:cs typeface="+mn-cs"/>
      </a:defRPr>
    </a:lvl1pPr>
    <a:lvl2pPr marL="457200" algn="l" rtl="0" fontAlgn="base">
      <a:spcBef>
        <a:spcPct val="30000"/>
      </a:spcBef>
      <a:spcAft>
        <a:spcPct val="0"/>
      </a:spcAft>
      <a:defRPr kumimoji="1" sz="1200" kern="1200">
        <a:solidFill>
          <a:schemeClr val="tx1"/>
        </a:solidFill>
        <a:latin typeface="Times New Roman" pitchFamily="18" charset="0"/>
        <a:ea typeface="新細明體" pitchFamily="18" charset="-120"/>
        <a:cs typeface="+mn-cs"/>
      </a:defRPr>
    </a:lvl2pPr>
    <a:lvl3pPr marL="914400" algn="l" rtl="0" fontAlgn="base">
      <a:spcBef>
        <a:spcPct val="30000"/>
      </a:spcBef>
      <a:spcAft>
        <a:spcPct val="0"/>
      </a:spcAft>
      <a:defRPr kumimoji="1" sz="1200" kern="1200">
        <a:solidFill>
          <a:schemeClr val="tx1"/>
        </a:solidFill>
        <a:latin typeface="Times New Roman" pitchFamily="18" charset="0"/>
        <a:ea typeface="新細明體" pitchFamily="18" charset="-120"/>
        <a:cs typeface="+mn-cs"/>
      </a:defRPr>
    </a:lvl3pPr>
    <a:lvl4pPr marL="1371600" algn="l" rtl="0" fontAlgn="base">
      <a:spcBef>
        <a:spcPct val="30000"/>
      </a:spcBef>
      <a:spcAft>
        <a:spcPct val="0"/>
      </a:spcAft>
      <a:defRPr kumimoji="1" sz="1200" kern="1200">
        <a:solidFill>
          <a:schemeClr val="tx1"/>
        </a:solidFill>
        <a:latin typeface="Times New Roman" pitchFamily="18" charset="0"/>
        <a:ea typeface="新細明體" pitchFamily="18" charset="-120"/>
        <a:cs typeface="+mn-cs"/>
      </a:defRPr>
    </a:lvl4pPr>
    <a:lvl5pPr marL="1828800" algn="l" rtl="0" fontAlgn="base">
      <a:spcBef>
        <a:spcPct val="30000"/>
      </a:spcBef>
      <a:spcAft>
        <a:spcPct val="0"/>
      </a:spcAft>
      <a:defRPr kumimoji="1" sz="1200" kern="1200">
        <a:solidFill>
          <a:schemeClr val="tx1"/>
        </a:solidFill>
        <a:latin typeface="Times New Roman" pitchFamily="18" charset="0"/>
        <a:ea typeface="新細明體" pitchFamily="18" charset="-120"/>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917575" y="744538"/>
            <a:ext cx="4962525" cy="3722687"/>
          </a:xfrm>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6B29DF09-C800-4352-8B4E-435F31ADE9DC}" type="slidenum">
              <a:rPr lang="sr-Cyrl-CS" smtClean="0"/>
              <a:pPr/>
              <a:t>1</a:t>
            </a:fld>
            <a:endParaRPr lang="sr-Cyrl-C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917575" y="744538"/>
            <a:ext cx="4962525" cy="3722687"/>
          </a:xfrm>
        </p:spPr>
      </p:sp>
      <p:sp>
        <p:nvSpPr>
          <p:cNvPr id="3" name="Notes Placeholder 2"/>
          <p:cNvSpPr>
            <a:spLocks noGrp="1"/>
          </p:cNvSpPr>
          <p:nvPr>
            <p:ph type="body" idx="1"/>
          </p:nvPr>
        </p:nvSpPr>
        <p:spPr/>
        <p:txBody>
          <a:bodyPr>
            <a:normAutofit/>
          </a:bodyPr>
          <a:lstStyle/>
          <a:p>
            <a:endParaRPr lang="en-US" sz="4000" baseline="0" dirty="0"/>
          </a:p>
        </p:txBody>
      </p:sp>
      <p:sp>
        <p:nvSpPr>
          <p:cNvPr id="4" name="Slide Number Placeholder 3"/>
          <p:cNvSpPr>
            <a:spLocks noGrp="1"/>
          </p:cNvSpPr>
          <p:nvPr>
            <p:ph type="sldNum" sz="quarter" idx="10"/>
          </p:nvPr>
        </p:nvSpPr>
        <p:spPr/>
        <p:txBody>
          <a:bodyPr/>
          <a:lstStyle/>
          <a:p>
            <a:fld id="{6B29DF09-C800-4352-8B4E-435F31ADE9DC}" type="slidenum">
              <a:rPr lang="sr-Cyrl-CS" smtClean="0"/>
              <a:pPr/>
              <a:t>10</a:t>
            </a:fld>
            <a:endParaRPr lang="sr-Cyrl-C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917575" y="744538"/>
            <a:ext cx="4962525" cy="3722687"/>
          </a:xfrm>
        </p:spPr>
      </p:sp>
      <p:sp>
        <p:nvSpPr>
          <p:cNvPr id="3" name="Notes Placeholder 2"/>
          <p:cNvSpPr>
            <a:spLocks noGrp="1"/>
          </p:cNvSpPr>
          <p:nvPr>
            <p:ph type="body" idx="1"/>
          </p:nvPr>
        </p:nvSpPr>
        <p:spPr/>
        <p:txBody>
          <a:bodyPr>
            <a:normAutofit/>
          </a:bodyPr>
          <a:lstStyle/>
          <a:p>
            <a:endParaRPr lang="en-US" sz="4000" baseline="0" dirty="0"/>
          </a:p>
        </p:txBody>
      </p:sp>
      <p:sp>
        <p:nvSpPr>
          <p:cNvPr id="4" name="Slide Number Placeholder 3"/>
          <p:cNvSpPr>
            <a:spLocks noGrp="1"/>
          </p:cNvSpPr>
          <p:nvPr>
            <p:ph type="sldNum" sz="quarter" idx="10"/>
          </p:nvPr>
        </p:nvSpPr>
        <p:spPr/>
        <p:txBody>
          <a:bodyPr/>
          <a:lstStyle/>
          <a:p>
            <a:fld id="{6B29DF09-C800-4352-8B4E-435F31ADE9DC}" type="slidenum">
              <a:rPr lang="sr-Cyrl-CS" smtClean="0"/>
              <a:pPr/>
              <a:t>11</a:t>
            </a:fld>
            <a:endParaRPr lang="sr-Cyrl-C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297" name="Line 57"/>
          <p:cNvSpPr>
            <a:spLocks noChangeShapeType="1"/>
          </p:cNvSpPr>
          <p:nvPr userDrawn="1"/>
        </p:nvSpPr>
        <p:spPr bwMode="ltGray">
          <a:xfrm>
            <a:off x="8839200" y="0"/>
            <a:ext cx="0" cy="2362200"/>
          </a:xfrm>
          <a:prstGeom prst="line">
            <a:avLst/>
          </a:prstGeom>
          <a:noFill/>
          <a:ln w="9525">
            <a:solidFill>
              <a:schemeClr val="hlink"/>
            </a:solidFill>
            <a:round/>
            <a:headEnd/>
            <a:tailEnd/>
          </a:ln>
          <a:effectLst/>
        </p:spPr>
        <p:txBody>
          <a:bodyPr wrap="none" anchor="ctr"/>
          <a:lstStyle/>
          <a:p>
            <a:endParaRPr lang="en-US"/>
          </a:p>
        </p:txBody>
      </p:sp>
      <p:grpSp>
        <p:nvGrpSpPr>
          <p:cNvPr id="10298" name="Group 58"/>
          <p:cNvGrpSpPr>
            <a:grpSpLocks/>
          </p:cNvGrpSpPr>
          <p:nvPr userDrawn="1"/>
        </p:nvGrpSpPr>
        <p:grpSpPr bwMode="auto">
          <a:xfrm>
            <a:off x="4763" y="887413"/>
            <a:ext cx="6654800" cy="2851150"/>
            <a:chOff x="3" y="559"/>
            <a:chExt cx="4192" cy="1796"/>
          </a:xfrm>
        </p:grpSpPr>
        <p:sp>
          <p:nvSpPr>
            <p:cNvPr id="10299" name="Line 59"/>
            <p:cNvSpPr>
              <a:spLocks noChangeShapeType="1"/>
            </p:cNvSpPr>
            <p:nvPr userDrawn="1"/>
          </p:nvSpPr>
          <p:spPr bwMode="ltGray">
            <a:xfrm>
              <a:off x="506" y="559"/>
              <a:ext cx="0" cy="1796"/>
            </a:xfrm>
            <a:prstGeom prst="line">
              <a:avLst/>
            </a:prstGeom>
            <a:noFill/>
            <a:ln w="9525">
              <a:solidFill>
                <a:schemeClr val="hlink"/>
              </a:solidFill>
              <a:round/>
              <a:headEnd/>
              <a:tailEnd/>
            </a:ln>
            <a:effectLst/>
          </p:spPr>
          <p:txBody>
            <a:bodyPr wrap="none" anchor="ctr"/>
            <a:lstStyle/>
            <a:p>
              <a:endParaRPr lang="en-US"/>
            </a:p>
          </p:txBody>
        </p:sp>
        <p:sp>
          <p:nvSpPr>
            <p:cNvPr id="10300" name="Line 60"/>
            <p:cNvSpPr>
              <a:spLocks noChangeShapeType="1"/>
            </p:cNvSpPr>
            <p:nvPr userDrawn="1"/>
          </p:nvSpPr>
          <p:spPr bwMode="ltGray">
            <a:xfrm flipH="1" flipV="1">
              <a:off x="3" y="1924"/>
              <a:ext cx="3211" cy="1"/>
            </a:xfrm>
            <a:prstGeom prst="line">
              <a:avLst/>
            </a:prstGeom>
            <a:noFill/>
            <a:ln w="9525">
              <a:solidFill>
                <a:schemeClr val="hlink"/>
              </a:solidFill>
              <a:round/>
              <a:headEnd/>
              <a:tailEnd/>
            </a:ln>
            <a:effectLst/>
          </p:spPr>
          <p:txBody>
            <a:bodyPr wrap="none" anchor="ctr"/>
            <a:lstStyle/>
            <a:p>
              <a:endParaRPr lang="en-US"/>
            </a:p>
          </p:txBody>
        </p:sp>
        <p:sp>
          <p:nvSpPr>
            <p:cNvPr id="10301" name="Line 61"/>
            <p:cNvSpPr>
              <a:spLocks noChangeShapeType="1"/>
            </p:cNvSpPr>
            <p:nvPr userDrawn="1"/>
          </p:nvSpPr>
          <p:spPr bwMode="ltGray">
            <a:xfrm flipH="1" flipV="1">
              <a:off x="384" y="938"/>
              <a:ext cx="3811" cy="1"/>
            </a:xfrm>
            <a:prstGeom prst="line">
              <a:avLst/>
            </a:prstGeom>
            <a:noFill/>
            <a:ln w="9525">
              <a:solidFill>
                <a:schemeClr val="hlink"/>
              </a:solidFill>
              <a:round/>
              <a:headEnd/>
              <a:tailEnd/>
            </a:ln>
            <a:effectLst/>
          </p:spPr>
          <p:txBody>
            <a:bodyPr wrap="none" anchor="ctr"/>
            <a:lstStyle/>
            <a:p>
              <a:endParaRPr lang="en-US"/>
            </a:p>
          </p:txBody>
        </p:sp>
        <p:sp>
          <p:nvSpPr>
            <p:cNvPr id="10302" name="Arc 62"/>
            <p:cNvSpPr>
              <a:spLocks/>
            </p:cNvSpPr>
            <p:nvPr userDrawn="1"/>
          </p:nvSpPr>
          <p:spPr bwMode="ltGray">
            <a:xfrm rot="16200000" flipH="1">
              <a:off x="426" y="860"/>
              <a:ext cx="156" cy="157"/>
            </a:xfrm>
            <a:custGeom>
              <a:avLst/>
              <a:gdLst>
                <a:gd name="G0" fmla="+- 21595 0 0"/>
                <a:gd name="G1" fmla="+- 21600 0 0"/>
                <a:gd name="G2" fmla="+- 21600 0 0"/>
                <a:gd name="T0" fmla="*/ 21114 w 43195"/>
                <a:gd name="T1" fmla="*/ 5 h 43200"/>
                <a:gd name="T2" fmla="*/ 0 w 43195"/>
                <a:gd name="T3" fmla="*/ 22056 h 43200"/>
                <a:gd name="T4" fmla="*/ 21595 w 43195"/>
                <a:gd name="T5" fmla="*/ 21600 h 43200"/>
              </a:gdLst>
              <a:ahLst/>
              <a:cxnLst>
                <a:cxn ang="0">
                  <a:pos x="T0" y="T1"/>
                </a:cxn>
                <a:cxn ang="0">
                  <a:pos x="T2" y="T3"/>
                </a:cxn>
                <a:cxn ang="0">
                  <a:pos x="T4" y="T5"/>
                </a:cxn>
              </a:cxnLst>
              <a:rect l="0" t="0" r="r" b="b"/>
              <a:pathLst>
                <a:path w="43195" h="43200" fill="none" extrusionOk="0">
                  <a:moveTo>
                    <a:pt x="21114" y="5"/>
                  </a:moveTo>
                  <a:cubicBezTo>
                    <a:pt x="21274" y="1"/>
                    <a:pt x="21434" y="-1"/>
                    <a:pt x="21595" y="0"/>
                  </a:cubicBezTo>
                  <a:cubicBezTo>
                    <a:pt x="33524" y="0"/>
                    <a:pt x="43195" y="9670"/>
                    <a:pt x="43195" y="21600"/>
                  </a:cubicBezTo>
                  <a:cubicBezTo>
                    <a:pt x="43195" y="33529"/>
                    <a:pt x="33524" y="43200"/>
                    <a:pt x="21595" y="43200"/>
                  </a:cubicBezTo>
                  <a:cubicBezTo>
                    <a:pt x="9843" y="43200"/>
                    <a:pt x="247" y="33805"/>
                    <a:pt x="-1" y="22056"/>
                  </a:cubicBezTo>
                </a:path>
                <a:path w="43195" h="43200" stroke="0" extrusionOk="0">
                  <a:moveTo>
                    <a:pt x="21114" y="5"/>
                  </a:moveTo>
                  <a:cubicBezTo>
                    <a:pt x="21274" y="1"/>
                    <a:pt x="21434" y="-1"/>
                    <a:pt x="21595" y="0"/>
                  </a:cubicBezTo>
                  <a:cubicBezTo>
                    <a:pt x="33524" y="0"/>
                    <a:pt x="43195" y="9670"/>
                    <a:pt x="43195" y="21600"/>
                  </a:cubicBezTo>
                  <a:cubicBezTo>
                    <a:pt x="43195" y="33529"/>
                    <a:pt x="33524" y="43200"/>
                    <a:pt x="21595" y="43200"/>
                  </a:cubicBezTo>
                  <a:cubicBezTo>
                    <a:pt x="9843" y="43200"/>
                    <a:pt x="247" y="33805"/>
                    <a:pt x="-1" y="22056"/>
                  </a:cubicBezTo>
                  <a:lnTo>
                    <a:pt x="21595" y="21600"/>
                  </a:lnTo>
                  <a:close/>
                </a:path>
              </a:pathLst>
            </a:custGeom>
            <a:noFill/>
            <a:ln w="9525">
              <a:solidFill>
                <a:schemeClr val="hlink"/>
              </a:solidFill>
              <a:round/>
              <a:headEnd/>
              <a:tailEnd/>
            </a:ln>
            <a:effectLst/>
          </p:spPr>
          <p:txBody>
            <a:bodyPr wrap="none" anchor="ctr"/>
            <a:lstStyle/>
            <a:p>
              <a:endParaRPr lang="en-US"/>
            </a:p>
          </p:txBody>
        </p:sp>
      </p:grpSp>
      <p:grpSp>
        <p:nvGrpSpPr>
          <p:cNvPr id="10303" name="Group 63"/>
          <p:cNvGrpSpPr>
            <a:grpSpLocks/>
          </p:cNvGrpSpPr>
          <p:nvPr userDrawn="1"/>
        </p:nvGrpSpPr>
        <p:grpSpPr bwMode="auto">
          <a:xfrm>
            <a:off x="2349500" y="3098800"/>
            <a:ext cx="6045200" cy="2876550"/>
            <a:chOff x="1480" y="1952"/>
            <a:chExt cx="3808" cy="1812"/>
          </a:xfrm>
        </p:grpSpPr>
        <p:sp>
          <p:nvSpPr>
            <p:cNvPr id="10304" name="Line 64"/>
            <p:cNvSpPr>
              <a:spLocks noChangeShapeType="1"/>
            </p:cNvSpPr>
            <p:nvPr userDrawn="1"/>
          </p:nvSpPr>
          <p:spPr bwMode="ltGray">
            <a:xfrm flipV="1">
              <a:off x="1480" y="3442"/>
              <a:ext cx="3808" cy="0"/>
            </a:xfrm>
            <a:prstGeom prst="line">
              <a:avLst/>
            </a:prstGeom>
            <a:noFill/>
            <a:ln w="9525">
              <a:solidFill>
                <a:schemeClr val="hlink"/>
              </a:solidFill>
              <a:round/>
              <a:headEnd/>
              <a:tailEnd/>
            </a:ln>
            <a:effectLst/>
          </p:spPr>
          <p:txBody>
            <a:bodyPr wrap="none" anchor="ctr"/>
            <a:lstStyle/>
            <a:p>
              <a:endParaRPr lang="en-US"/>
            </a:p>
          </p:txBody>
        </p:sp>
        <p:sp>
          <p:nvSpPr>
            <p:cNvPr id="10305" name="Line 65"/>
            <p:cNvSpPr>
              <a:spLocks noChangeShapeType="1"/>
            </p:cNvSpPr>
            <p:nvPr userDrawn="1"/>
          </p:nvSpPr>
          <p:spPr bwMode="ltGray">
            <a:xfrm flipH="1">
              <a:off x="5172" y="1952"/>
              <a:ext cx="0" cy="1812"/>
            </a:xfrm>
            <a:prstGeom prst="line">
              <a:avLst/>
            </a:prstGeom>
            <a:noFill/>
            <a:ln w="9525">
              <a:solidFill>
                <a:schemeClr val="hlink"/>
              </a:solidFill>
              <a:round/>
              <a:headEnd/>
              <a:tailEnd/>
            </a:ln>
            <a:effectLst/>
          </p:spPr>
          <p:txBody>
            <a:bodyPr wrap="none" anchor="ctr"/>
            <a:lstStyle/>
            <a:p>
              <a:endParaRPr lang="en-US"/>
            </a:p>
          </p:txBody>
        </p:sp>
        <p:sp>
          <p:nvSpPr>
            <p:cNvPr id="10306" name="Arc 66"/>
            <p:cNvSpPr>
              <a:spLocks/>
            </p:cNvSpPr>
            <p:nvPr userDrawn="1"/>
          </p:nvSpPr>
          <p:spPr bwMode="ltGray">
            <a:xfrm rot="5400000">
              <a:off x="5097" y="3346"/>
              <a:ext cx="156" cy="157"/>
            </a:xfrm>
            <a:custGeom>
              <a:avLst/>
              <a:gdLst>
                <a:gd name="G0" fmla="+- 21595 0 0"/>
                <a:gd name="G1" fmla="+- 21600 0 0"/>
                <a:gd name="G2" fmla="+- 21600 0 0"/>
                <a:gd name="T0" fmla="*/ 21114 w 43195"/>
                <a:gd name="T1" fmla="*/ 5 h 43200"/>
                <a:gd name="T2" fmla="*/ 0 w 43195"/>
                <a:gd name="T3" fmla="*/ 22056 h 43200"/>
                <a:gd name="T4" fmla="*/ 21595 w 43195"/>
                <a:gd name="T5" fmla="*/ 21600 h 43200"/>
              </a:gdLst>
              <a:ahLst/>
              <a:cxnLst>
                <a:cxn ang="0">
                  <a:pos x="T0" y="T1"/>
                </a:cxn>
                <a:cxn ang="0">
                  <a:pos x="T2" y="T3"/>
                </a:cxn>
                <a:cxn ang="0">
                  <a:pos x="T4" y="T5"/>
                </a:cxn>
              </a:cxnLst>
              <a:rect l="0" t="0" r="r" b="b"/>
              <a:pathLst>
                <a:path w="43195" h="43200" fill="none" extrusionOk="0">
                  <a:moveTo>
                    <a:pt x="21114" y="5"/>
                  </a:moveTo>
                  <a:cubicBezTo>
                    <a:pt x="21274" y="1"/>
                    <a:pt x="21434" y="-1"/>
                    <a:pt x="21595" y="0"/>
                  </a:cubicBezTo>
                  <a:cubicBezTo>
                    <a:pt x="33524" y="0"/>
                    <a:pt x="43195" y="9670"/>
                    <a:pt x="43195" y="21600"/>
                  </a:cubicBezTo>
                  <a:cubicBezTo>
                    <a:pt x="43195" y="33529"/>
                    <a:pt x="33524" y="43200"/>
                    <a:pt x="21595" y="43200"/>
                  </a:cubicBezTo>
                  <a:cubicBezTo>
                    <a:pt x="9843" y="43200"/>
                    <a:pt x="247" y="33805"/>
                    <a:pt x="-1" y="22056"/>
                  </a:cubicBezTo>
                </a:path>
                <a:path w="43195" h="43200" stroke="0" extrusionOk="0">
                  <a:moveTo>
                    <a:pt x="21114" y="5"/>
                  </a:moveTo>
                  <a:cubicBezTo>
                    <a:pt x="21274" y="1"/>
                    <a:pt x="21434" y="-1"/>
                    <a:pt x="21595" y="0"/>
                  </a:cubicBezTo>
                  <a:cubicBezTo>
                    <a:pt x="33524" y="0"/>
                    <a:pt x="43195" y="9670"/>
                    <a:pt x="43195" y="21600"/>
                  </a:cubicBezTo>
                  <a:cubicBezTo>
                    <a:pt x="43195" y="33529"/>
                    <a:pt x="33524" y="43200"/>
                    <a:pt x="21595" y="43200"/>
                  </a:cubicBezTo>
                  <a:cubicBezTo>
                    <a:pt x="9843" y="43200"/>
                    <a:pt x="247" y="33805"/>
                    <a:pt x="-1" y="22056"/>
                  </a:cubicBezTo>
                  <a:lnTo>
                    <a:pt x="21595" y="21600"/>
                  </a:lnTo>
                  <a:close/>
                </a:path>
              </a:pathLst>
            </a:custGeom>
            <a:noFill/>
            <a:ln w="9525">
              <a:solidFill>
                <a:schemeClr val="hlink"/>
              </a:solidFill>
              <a:round/>
              <a:headEnd/>
              <a:tailEnd/>
            </a:ln>
            <a:effectLst/>
          </p:spPr>
          <p:txBody>
            <a:bodyPr wrap="none" anchor="ctr"/>
            <a:lstStyle/>
            <a:p>
              <a:endParaRPr lang="en-US"/>
            </a:p>
          </p:txBody>
        </p:sp>
      </p:grpSp>
      <p:sp>
        <p:nvSpPr>
          <p:cNvPr id="10307" name="Rectangle 67"/>
          <p:cNvSpPr>
            <a:spLocks noGrp="1" noChangeArrowheads="1"/>
          </p:cNvSpPr>
          <p:nvPr>
            <p:ph type="ctrTitle"/>
          </p:nvPr>
        </p:nvSpPr>
        <p:spPr>
          <a:xfrm>
            <a:off x="990600" y="1752600"/>
            <a:ext cx="7772400" cy="1143000"/>
          </a:xfrm>
        </p:spPr>
        <p:txBody>
          <a:bodyPr/>
          <a:lstStyle>
            <a:lvl1pPr>
              <a:defRPr b="1">
                <a:solidFill>
                  <a:schemeClr val="tx1"/>
                </a:solidFill>
              </a:defRPr>
            </a:lvl1pPr>
          </a:lstStyle>
          <a:p>
            <a:r>
              <a:rPr lang="sr-Latn-CS" altLang="zh-TW"/>
              <a:t>TITLE</a:t>
            </a:r>
            <a:endParaRPr lang="en-US" altLang="zh-TW"/>
          </a:p>
        </p:txBody>
      </p:sp>
      <p:sp>
        <p:nvSpPr>
          <p:cNvPr id="10308" name="Rectangle 68" descr="Rectangle: Click to edit Master text styles&#10;Second level&#10;Third level&#10;Fourth level&#10;Fifth level"/>
          <p:cNvSpPr>
            <a:spLocks noGrp="1" noChangeArrowheads="1"/>
          </p:cNvSpPr>
          <p:nvPr>
            <p:ph type="subTitle" idx="1"/>
          </p:nvPr>
        </p:nvSpPr>
        <p:spPr>
          <a:xfrm>
            <a:off x="990600" y="3309938"/>
            <a:ext cx="6400800" cy="1752600"/>
          </a:xfrm>
        </p:spPr>
        <p:txBody>
          <a:bodyPr/>
          <a:lstStyle>
            <a:lvl1pPr marL="0" indent="0">
              <a:buFont typeface="Wingdings" pitchFamily="2" charset="2"/>
              <a:buNone/>
              <a:defRPr>
                <a:solidFill>
                  <a:schemeClr val="tx2"/>
                </a:solidFill>
              </a:defRPr>
            </a:lvl1pPr>
          </a:lstStyle>
          <a:p>
            <a:r>
              <a:rPr lang="sr-Latn-CS" altLang="zh-TW"/>
              <a:t>Subtitle</a:t>
            </a:r>
            <a:endParaRPr lang="en-US" altLang="zh-TW"/>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89713" y="304800"/>
            <a:ext cx="1943100" cy="594518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755650" y="304800"/>
            <a:ext cx="5681663" cy="594518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95828" y="304800"/>
            <a:ext cx="8052636" cy="1143000"/>
          </a:xfrm>
        </p:spPr>
        <p:txBody>
          <a:bodyPr/>
          <a:lstStyle/>
          <a:p>
            <a:r>
              <a:rPr lang="en-US" dirty="0" smtClean="0"/>
              <a:t>Click to edit Master title style</a:t>
            </a:r>
            <a:endParaRPr lang="en-US" dirty="0"/>
          </a:p>
        </p:txBody>
      </p:sp>
      <p:sp>
        <p:nvSpPr>
          <p:cNvPr id="3" name="Content Placeholder 2"/>
          <p:cNvSpPr>
            <a:spLocks noGrp="1"/>
          </p:cNvSpPr>
          <p:nvPr>
            <p:ph idx="1"/>
          </p:nvPr>
        </p:nvSpPr>
        <p:spPr>
          <a:xfrm>
            <a:off x="683568" y="1628800"/>
            <a:ext cx="8064896" cy="4608512"/>
          </a:xfrm>
        </p:spPr>
        <p:txBody>
          <a:bodyPr/>
          <a:lstStyle>
            <a:lvl2pPr>
              <a:defRPr sz="2200" baseline="0"/>
            </a:lvl2pPr>
            <a:lvl3pPr>
              <a:defRPr sz="2000" baseline="0"/>
            </a:lvl3pPr>
            <a:lvl4pPr>
              <a:buFont typeface="Arial" pitchFamily="34" charset="0"/>
              <a:buChar char="•"/>
              <a:defRPr baseline="0">
                <a:latin typeface="Calibri" pitchFamily="34" charset="0"/>
              </a:defRPr>
            </a:lvl4pPr>
            <a:lvl5pPr>
              <a:defRPr baseline="0">
                <a:latin typeface="Calibri"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760413" y="1773238"/>
            <a:ext cx="3810000" cy="447675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722813" y="1773238"/>
            <a:ext cx="3810000" cy="447675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74" name="Line 58"/>
          <p:cNvSpPr>
            <a:spLocks noChangeShapeType="1"/>
          </p:cNvSpPr>
          <p:nvPr/>
        </p:nvSpPr>
        <p:spPr bwMode="ltGray">
          <a:xfrm>
            <a:off x="8839200" y="0"/>
            <a:ext cx="0" cy="2362200"/>
          </a:xfrm>
          <a:prstGeom prst="line">
            <a:avLst/>
          </a:prstGeom>
          <a:noFill/>
          <a:ln w="9525">
            <a:solidFill>
              <a:schemeClr val="hlink"/>
            </a:solidFill>
            <a:round/>
            <a:headEnd/>
            <a:tailEnd/>
          </a:ln>
          <a:effectLst/>
        </p:spPr>
        <p:txBody>
          <a:bodyPr wrap="none" anchor="ctr"/>
          <a:lstStyle/>
          <a:p>
            <a:endParaRPr lang="en-US"/>
          </a:p>
        </p:txBody>
      </p:sp>
      <p:grpSp>
        <p:nvGrpSpPr>
          <p:cNvPr id="9275" name="Group 59"/>
          <p:cNvGrpSpPr>
            <a:grpSpLocks/>
          </p:cNvGrpSpPr>
          <p:nvPr/>
        </p:nvGrpSpPr>
        <p:grpSpPr bwMode="auto">
          <a:xfrm>
            <a:off x="414338" y="1416050"/>
            <a:ext cx="1784350" cy="2324100"/>
            <a:chOff x="96" y="916"/>
            <a:chExt cx="2208" cy="2876"/>
          </a:xfrm>
        </p:grpSpPr>
        <p:sp>
          <p:nvSpPr>
            <p:cNvPr id="9276" name="Line 60"/>
            <p:cNvSpPr>
              <a:spLocks noChangeShapeType="1"/>
            </p:cNvSpPr>
            <p:nvPr/>
          </p:nvSpPr>
          <p:spPr bwMode="ltGray">
            <a:xfrm flipH="1">
              <a:off x="96" y="1037"/>
              <a:ext cx="2208" cy="0"/>
            </a:xfrm>
            <a:prstGeom prst="line">
              <a:avLst/>
            </a:prstGeom>
            <a:noFill/>
            <a:ln w="9525">
              <a:solidFill>
                <a:schemeClr val="hlink"/>
              </a:solidFill>
              <a:round/>
              <a:headEnd/>
              <a:tailEnd/>
            </a:ln>
            <a:effectLst/>
          </p:spPr>
          <p:txBody>
            <a:bodyPr wrap="none" anchor="ctr"/>
            <a:lstStyle/>
            <a:p>
              <a:endParaRPr lang="en-US"/>
            </a:p>
          </p:txBody>
        </p:sp>
        <p:sp>
          <p:nvSpPr>
            <p:cNvPr id="9277" name="Line 61"/>
            <p:cNvSpPr>
              <a:spLocks noChangeShapeType="1"/>
            </p:cNvSpPr>
            <p:nvPr/>
          </p:nvSpPr>
          <p:spPr bwMode="ltGray">
            <a:xfrm>
              <a:off x="336" y="920"/>
              <a:ext cx="0" cy="2872"/>
            </a:xfrm>
            <a:prstGeom prst="line">
              <a:avLst/>
            </a:prstGeom>
            <a:noFill/>
            <a:ln w="9525">
              <a:solidFill>
                <a:schemeClr val="hlink"/>
              </a:solidFill>
              <a:round/>
              <a:headEnd/>
              <a:tailEnd/>
            </a:ln>
            <a:effectLst/>
          </p:spPr>
          <p:txBody>
            <a:bodyPr wrap="none" anchor="ctr"/>
            <a:lstStyle/>
            <a:p>
              <a:endParaRPr lang="en-US"/>
            </a:p>
          </p:txBody>
        </p:sp>
        <p:sp>
          <p:nvSpPr>
            <p:cNvPr id="9278" name="Arc 62"/>
            <p:cNvSpPr>
              <a:spLocks/>
            </p:cNvSpPr>
            <p:nvPr/>
          </p:nvSpPr>
          <p:spPr bwMode="ltGray">
            <a:xfrm flipH="1">
              <a:off x="217" y="916"/>
              <a:ext cx="239" cy="239"/>
            </a:xfrm>
            <a:custGeom>
              <a:avLst/>
              <a:gdLst>
                <a:gd name="G0" fmla="+- 21595 0 0"/>
                <a:gd name="G1" fmla="+- 21600 0 0"/>
                <a:gd name="G2" fmla="+- 21600 0 0"/>
                <a:gd name="T0" fmla="*/ 21114 w 43195"/>
                <a:gd name="T1" fmla="*/ 5 h 43200"/>
                <a:gd name="T2" fmla="*/ 0 w 43195"/>
                <a:gd name="T3" fmla="*/ 22056 h 43200"/>
                <a:gd name="T4" fmla="*/ 21595 w 43195"/>
                <a:gd name="T5" fmla="*/ 21600 h 43200"/>
              </a:gdLst>
              <a:ahLst/>
              <a:cxnLst>
                <a:cxn ang="0">
                  <a:pos x="T0" y="T1"/>
                </a:cxn>
                <a:cxn ang="0">
                  <a:pos x="T2" y="T3"/>
                </a:cxn>
                <a:cxn ang="0">
                  <a:pos x="T4" y="T5"/>
                </a:cxn>
              </a:cxnLst>
              <a:rect l="0" t="0" r="r" b="b"/>
              <a:pathLst>
                <a:path w="43195" h="43200" fill="none" extrusionOk="0">
                  <a:moveTo>
                    <a:pt x="21114" y="5"/>
                  </a:moveTo>
                  <a:cubicBezTo>
                    <a:pt x="21274" y="1"/>
                    <a:pt x="21434" y="-1"/>
                    <a:pt x="21595" y="0"/>
                  </a:cubicBezTo>
                  <a:cubicBezTo>
                    <a:pt x="33524" y="0"/>
                    <a:pt x="43195" y="9670"/>
                    <a:pt x="43195" y="21600"/>
                  </a:cubicBezTo>
                  <a:cubicBezTo>
                    <a:pt x="43195" y="33529"/>
                    <a:pt x="33524" y="43200"/>
                    <a:pt x="21595" y="43200"/>
                  </a:cubicBezTo>
                  <a:cubicBezTo>
                    <a:pt x="9843" y="43200"/>
                    <a:pt x="247" y="33805"/>
                    <a:pt x="-1" y="22056"/>
                  </a:cubicBezTo>
                </a:path>
                <a:path w="43195" h="43200" stroke="0" extrusionOk="0">
                  <a:moveTo>
                    <a:pt x="21114" y="5"/>
                  </a:moveTo>
                  <a:cubicBezTo>
                    <a:pt x="21274" y="1"/>
                    <a:pt x="21434" y="-1"/>
                    <a:pt x="21595" y="0"/>
                  </a:cubicBezTo>
                  <a:cubicBezTo>
                    <a:pt x="33524" y="0"/>
                    <a:pt x="43195" y="9670"/>
                    <a:pt x="43195" y="21600"/>
                  </a:cubicBezTo>
                  <a:cubicBezTo>
                    <a:pt x="43195" y="33529"/>
                    <a:pt x="33524" y="43200"/>
                    <a:pt x="21595" y="43200"/>
                  </a:cubicBezTo>
                  <a:cubicBezTo>
                    <a:pt x="9843" y="43200"/>
                    <a:pt x="247" y="33805"/>
                    <a:pt x="-1" y="22056"/>
                  </a:cubicBezTo>
                  <a:lnTo>
                    <a:pt x="21595" y="21600"/>
                  </a:lnTo>
                  <a:close/>
                </a:path>
              </a:pathLst>
            </a:custGeom>
            <a:noFill/>
            <a:ln w="9525">
              <a:solidFill>
                <a:schemeClr val="hlink"/>
              </a:solidFill>
              <a:round/>
              <a:headEnd/>
              <a:tailEnd/>
            </a:ln>
            <a:effectLst/>
          </p:spPr>
          <p:txBody>
            <a:bodyPr wrap="none" anchor="ctr"/>
            <a:lstStyle/>
            <a:p>
              <a:endParaRPr lang="en-US"/>
            </a:p>
          </p:txBody>
        </p:sp>
      </p:grpSp>
      <p:sp>
        <p:nvSpPr>
          <p:cNvPr id="9279" name="Rectangle 63"/>
          <p:cNvSpPr>
            <a:spLocks noGrp="1" noChangeArrowheads="1"/>
          </p:cNvSpPr>
          <p:nvPr>
            <p:ph type="title"/>
          </p:nvPr>
        </p:nvSpPr>
        <p:spPr bwMode="auto">
          <a:xfrm>
            <a:off x="755650" y="304800"/>
            <a:ext cx="7772400" cy="11430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p>
            <a:pPr lvl="0"/>
            <a:r>
              <a:rPr lang="sr-Latn-CS" altLang="zh-TW" smtClean="0"/>
              <a:t>TITLE</a:t>
            </a:r>
            <a:endParaRPr lang="en-US" altLang="zh-TW" smtClean="0"/>
          </a:p>
        </p:txBody>
      </p:sp>
      <p:sp>
        <p:nvSpPr>
          <p:cNvPr id="9280" name="Rectangle 64" descr="Rectangle: Click to edit Master text styles&#10;Second level&#10;Third level&#10;Fourth level&#10;Fifth level"/>
          <p:cNvSpPr>
            <a:spLocks noGrp="1" noChangeArrowheads="1"/>
          </p:cNvSpPr>
          <p:nvPr>
            <p:ph type="body" idx="1"/>
          </p:nvPr>
        </p:nvSpPr>
        <p:spPr bwMode="auto">
          <a:xfrm>
            <a:off x="760413" y="1773238"/>
            <a:ext cx="7772400" cy="44767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sr-Latn-CS" altLang="zh-TW" smtClean="0"/>
              <a:t>Word</a:t>
            </a:r>
            <a:endParaRPr lang="en-US" altLang="zh-TW" smtClean="0"/>
          </a:p>
          <a:p>
            <a:pPr lvl="1"/>
            <a:r>
              <a:rPr lang="sr-Latn-CS" altLang="zh-TW" smtClean="0"/>
              <a:t>Word</a:t>
            </a:r>
          </a:p>
          <a:p>
            <a:pPr lvl="2"/>
            <a:r>
              <a:rPr lang="sr-Latn-CS" altLang="zh-TW" smtClean="0"/>
              <a:t>Word</a:t>
            </a:r>
          </a:p>
        </p:txBody>
      </p:sp>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txStyles>
    <p:titleStyle>
      <a:lvl1pPr algn="l" rtl="0" fontAlgn="base">
        <a:spcBef>
          <a:spcPct val="0"/>
        </a:spcBef>
        <a:spcAft>
          <a:spcPct val="0"/>
        </a:spcAft>
        <a:defRPr kumimoji="1" sz="4400">
          <a:solidFill>
            <a:schemeClr val="tx2"/>
          </a:solidFill>
          <a:latin typeface="+mj-lt"/>
          <a:ea typeface="+mj-ea"/>
          <a:cs typeface="+mj-cs"/>
        </a:defRPr>
      </a:lvl1pPr>
      <a:lvl2pPr algn="l" rtl="0" fontAlgn="base">
        <a:spcBef>
          <a:spcPct val="0"/>
        </a:spcBef>
        <a:spcAft>
          <a:spcPct val="0"/>
        </a:spcAft>
        <a:defRPr kumimoji="1" sz="4400">
          <a:solidFill>
            <a:schemeClr val="tx2"/>
          </a:solidFill>
          <a:latin typeface="Arial" pitchFamily="34" charset="0"/>
        </a:defRPr>
      </a:lvl2pPr>
      <a:lvl3pPr algn="l" rtl="0" fontAlgn="base">
        <a:spcBef>
          <a:spcPct val="0"/>
        </a:spcBef>
        <a:spcAft>
          <a:spcPct val="0"/>
        </a:spcAft>
        <a:defRPr kumimoji="1" sz="4400">
          <a:solidFill>
            <a:schemeClr val="tx2"/>
          </a:solidFill>
          <a:latin typeface="Arial" pitchFamily="34" charset="0"/>
        </a:defRPr>
      </a:lvl3pPr>
      <a:lvl4pPr algn="l" rtl="0" fontAlgn="base">
        <a:spcBef>
          <a:spcPct val="0"/>
        </a:spcBef>
        <a:spcAft>
          <a:spcPct val="0"/>
        </a:spcAft>
        <a:defRPr kumimoji="1" sz="4400">
          <a:solidFill>
            <a:schemeClr val="tx2"/>
          </a:solidFill>
          <a:latin typeface="Arial" pitchFamily="34" charset="0"/>
        </a:defRPr>
      </a:lvl4pPr>
      <a:lvl5pPr algn="l" rtl="0" fontAlgn="base">
        <a:spcBef>
          <a:spcPct val="0"/>
        </a:spcBef>
        <a:spcAft>
          <a:spcPct val="0"/>
        </a:spcAft>
        <a:defRPr kumimoji="1" sz="4400">
          <a:solidFill>
            <a:schemeClr val="tx2"/>
          </a:solidFill>
          <a:latin typeface="Arial" pitchFamily="34" charset="0"/>
        </a:defRPr>
      </a:lvl5pPr>
      <a:lvl6pPr marL="457200" algn="l" rtl="0" fontAlgn="base">
        <a:spcBef>
          <a:spcPct val="0"/>
        </a:spcBef>
        <a:spcAft>
          <a:spcPct val="0"/>
        </a:spcAft>
        <a:defRPr kumimoji="1" sz="4400">
          <a:solidFill>
            <a:schemeClr val="tx2"/>
          </a:solidFill>
          <a:latin typeface="Arial" pitchFamily="34" charset="0"/>
        </a:defRPr>
      </a:lvl6pPr>
      <a:lvl7pPr marL="914400" algn="l" rtl="0" fontAlgn="base">
        <a:spcBef>
          <a:spcPct val="0"/>
        </a:spcBef>
        <a:spcAft>
          <a:spcPct val="0"/>
        </a:spcAft>
        <a:defRPr kumimoji="1" sz="4400">
          <a:solidFill>
            <a:schemeClr val="tx2"/>
          </a:solidFill>
          <a:latin typeface="Arial" pitchFamily="34" charset="0"/>
        </a:defRPr>
      </a:lvl7pPr>
      <a:lvl8pPr marL="1371600" algn="l" rtl="0" fontAlgn="base">
        <a:spcBef>
          <a:spcPct val="0"/>
        </a:spcBef>
        <a:spcAft>
          <a:spcPct val="0"/>
        </a:spcAft>
        <a:defRPr kumimoji="1" sz="4400">
          <a:solidFill>
            <a:schemeClr val="tx2"/>
          </a:solidFill>
          <a:latin typeface="Arial" pitchFamily="34" charset="0"/>
        </a:defRPr>
      </a:lvl8pPr>
      <a:lvl9pPr marL="1828800" algn="l" rtl="0" fontAlgn="base">
        <a:spcBef>
          <a:spcPct val="0"/>
        </a:spcBef>
        <a:spcAft>
          <a:spcPct val="0"/>
        </a:spcAft>
        <a:defRPr kumimoji="1" sz="4400">
          <a:solidFill>
            <a:schemeClr val="tx2"/>
          </a:solidFill>
          <a:latin typeface="Arial" pitchFamily="34" charset="0"/>
        </a:defRPr>
      </a:lvl9pPr>
    </p:titleStyle>
    <p:bodyStyle>
      <a:lvl1pPr marL="342900" indent="-342900" algn="l" rtl="0" fontAlgn="base">
        <a:spcBef>
          <a:spcPct val="20000"/>
        </a:spcBef>
        <a:spcAft>
          <a:spcPct val="0"/>
        </a:spcAft>
        <a:buClr>
          <a:schemeClr val="tx1"/>
        </a:buClr>
        <a:buFont typeface="Wingdings" pitchFamily="2" charset="2"/>
        <a:buChar char="w"/>
        <a:defRPr kumimoji="1" sz="2400">
          <a:solidFill>
            <a:schemeClr val="tx1"/>
          </a:solidFill>
          <a:latin typeface="+mn-lt"/>
          <a:ea typeface="+mn-ea"/>
          <a:cs typeface="+mn-cs"/>
        </a:defRPr>
      </a:lvl1pPr>
      <a:lvl2pPr marL="742950" indent="-285750" algn="l" rtl="0" fontAlgn="base">
        <a:spcBef>
          <a:spcPct val="20000"/>
        </a:spcBef>
        <a:spcAft>
          <a:spcPct val="0"/>
        </a:spcAft>
        <a:buClr>
          <a:schemeClr val="tx2"/>
        </a:buClr>
        <a:buFont typeface="Wingdings" pitchFamily="2" charset="2"/>
        <a:buChar char="w"/>
        <a:defRPr kumimoji="1" sz="2000">
          <a:solidFill>
            <a:schemeClr val="tx1"/>
          </a:solidFill>
          <a:latin typeface="+mn-lt"/>
          <a:ea typeface="新細明體" pitchFamily="18" charset="-120"/>
        </a:defRPr>
      </a:lvl2pPr>
      <a:lvl3pPr marL="1143000" indent="-228600" algn="l" rtl="0" fontAlgn="base">
        <a:spcBef>
          <a:spcPct val="20000"/>
        </a:spcBef>
        <a:spcAft>
          <a:spcPct val="0"/>
        </a:spcAft>
        <a:buClr>
          <a:schemeClr val="hlink"/>
        </a:buClr>
        <a:buSzPct val="95000"/>
        <a:buFont typeface="Wingdings" pitchFamily="2" charset="2"/>
        <a:buChar char="w"/>
        <a:defRPr kumimoji="1">
          <a:solidFill>
            <a:schemeClr val="tx1"/>
          </a:solidFill>
          <a:latin typeface="+mn-lt"/>
          <a:ea typeface="新細明體" pitchFamily="18" charset="-120"/>
        </a:defRPr>
      </a:lvl3pPr>
      <a:lvl4pPr marL="1600200" indent="-228600" algn="l" rtl="0" fontAlgn="base">
        <a:spcBef>
          <a:spcPct val="20000"/>
        </a:spcBef>
        <a:spcAft>
          <a:spcPct val="0"/>
        </a:spcAft>
        <a:buClr>
          <a:schemeClr val="tx1"/>
        </a:buClr>
        <a:buSzPct val="65000"/>
        <a:buFont typeface="Wingdings" pitchFamily="2" charset="2"/>
        <a:buChar char="n"/>
        <a:defRPr kumimoji="1" sz="2000">
          <a:solidFill>
            <a:schemeClr val="tx1"/>
          </a:solidFill>
          <a:latin typeface="Tahoma" pitchFamily="34" charset="0"/>
          <a:ea typeface="新細明體" pitchFamily="18" charset="-120"/>
        </a:defRPr>
      </a:lvl4pPr>
      <a:lvl5pPr marL="2057400" indent="-228600" algn="l" rtl="0" fontAlgn="base">
        <a:spcBef>
          <a:spcPct val="20000"/>
        </a:spcBef>
        <a:spcAft>
          <a:spcPct val="0"/>
        </a:spcAft>
        <a:buClr>
          <a:schemeClr val="hlink"/>
        </a:buClr>
        <a:buSzPct val="60000"/>
        <a:buFont typeface="Wingdings" pitchFamily="2" charset="2"/>
        <a:buChar char="n"/>
        <a:defRPr kumimoji="1" sz="2000">
          <a:solidFill>
            <a:schemeClr val="tx1"/>
          </a:solidFill>
          <a:latin typeface="Tahoma" pitchFamily="34" charset="0"/>
          <a:ea typeface="新細明體" pitchFamily="18" charset="-120"/>
        </a:defRPr>
      </a:lvl5pPr>
      <a:lvl6pPr marL="2514600" indent="-228600" algn="l" rtl="0" fontAlgn="base">
        <a:spcBef>
          <a:spcPct val="20000"/>
        </a:spcBef>
        <a:spcAft>
          <a:spcPct val="0"/>
        </a:spcAft>
        <a:buClr>
          <a:schemeClr val="hlink"/>
        </a:buClr>
        <a:buSzPct val="60000"/>
        <a:buFont typeface="Wingdings" pitchFamily="2" charset="2"/>
        <a:buChar char="n"/>
        <a:defRPr kumimoji="1" sz="2000">
          <a:solidFill>
            <a:schemeClr val="tx1"/>
          </a:solidFill>
          <a:latin typeface="Tahoma" pitchFamily="34" charset="0"/>
          <a:ea typeface="新細明體" pitchFamily="18" charset="-120"/>
        </a:defRPr>
      </a:lvl6pPr>
      <a:lvl7pPr marL="2971800" indent="-228600" algn="l" rtl="0" fontAlgn="base">
        <a:spcBef>
          <a:spcPct val="20000"/>
        </a:spcBef>
        <a:spcAft>
          <a:spcPct val="0"/>
        </a:spcAft>
        <a:buClr>
          <a:schemeClr val="hlink"/>
        </a:buClr>
        <a:buSzPct val="60000"/>
        <a:buFont typeface="Wingdings" pitchFamily="2" charset="2"/>
        <a:buChar char="n"/>
        <a:defRPr kumimoji="1" sz="2000">
          <a:solidFill>
            <a:schemeClr val="tx1"/>
          </a:solidFill>
          <a:latin typeface="Tahoma" pitchFamily="34" charset="0"/>
          <a:ea typeface="新細明體" pitchFamily="18" charset="-120"/>
        </a:defRPr>
      </a:lvl7pPr>
      <a:lvl8pPr marL="3429000" indent="-228600" algn="l" rtl="0" fontAlgn="base">
        <a:spcBef>
          <a:spcPct val="20000"/>
        </a:spcBef>
        <a:spcAft>
          <a:spcPct val="0"/>
        </a:spcAft>
        <a:buClr>
          <a:schemeClr val="hlink"/>
        </a:buClr>
        <a:buSzPct val="60000"/>
        <a:buFont typeface="Wingdings" pitchFamily="2" charset="2"/>
        <a:buChar char="n"/>
        <a:defRPr kumimoji="1" sz="2000">
          <a:solidFill>
            <a:schemeClr val="tx1"/>
          </a:solidFill>
          <a:latin typeface="Tahoma" pitchFamily="34" charset="0"/>
          <a:ea typeface="新細明體" pitchFamily="18" charset="-120"/>
        </a:defRPr>
      </a:lvl8pPr>
      <a:lvl9pPr marL="3886200" indent="-228600" algn="l" rtl="0" fontAlgn="base">
        <a:spcBef>
          <a:spcPct val="20000"/>
        </a:spcBef>
        <a:spcAft>
          <a:spcPct val="0"/>
        </a:spcAft>
        <a:buClr>
          <a:schemeClr val="hlink"/>
        </a:buClr>
        <a:buSzPct val="60000"/>
        <a:buFont typeface="Wingdings" pitchFamily="2" charset="2"/>
        <a:buChar char="n"/>
        <a:defRPr kumimoji="1" sz="2000">
          <a:solidFill>
            <a:schemeClr val="tx1"/>
          </a:solidFill>
          <a:latin typeface="Tahoma" pitchFamily="34" charset="0"/>
          <a:ea typeface="新細明體" pitchFamily="18" charset="-12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46" name="Rectangle 46"/>
          <p:cNvSpPr>
            <a:spLocks noGrp="1" noChangeArrowheads="1"/>
          </p:cNvSpPr>
          <p:nvPr>
            <p:ph type="ctrTitle"/>
          </p:nvPr>
        </p:nvSpPr>
        <p:spPr>
          <a:xfrm>
            <a:off x="899592" y="1709936"/>
            <a:ext cx="7863408" cy="1143000"/>
          </a:xfrm>
        </p:spPr>
        <p:txBody>
          <a:bodyPr>
            <a:normAutofit fontScale="90000"/>
          </a:bodyPr>
          <a:lstStyle/>
          <a:p>
            <a:r>
              <a:rPr lang="ru-RU" sz="2700" b="0" dirty="0" smtClean="0"/>
              <a:t>НАСТАВНА ЈЕДИНИЦА </a:t>
            </a:r>
            <a:r>
              <a:rPr lang="en-US" sz="2700" b="0" dirty="0" smtClean="0"/>
              <a:t>11</a:t>
            </a:r>
            <a:r>
              <a:rPr lang="ru-RU" sz="2700" b="0" dirty="0" smtClean="0"/>
              <a:t>: </a:t>
            </a:r>
            <a:br>
              <a:rPr lang="ru-RU" sz="2700" b="0" dirty="0" smtClean="0"/>
            </a:br>
            <a:r>
              <a:rPr lang="ru-RU" sz="2700" b="0" dirty="0" smtClean="0"/>
              <a:t/>
            </a:r>
            <a:br>
              <a:rPr lang="ru-RU" sz="2700" b="0" dirty="0" smtClean="0"/>
            </a:br>
            <a:r>
              <a:rPr lang="sr-Cyrl-RS" dirty="0" smtClean="0"/>
              <a:t>Фармакокинетичке интеракције међу лековима 	</a:t>
            </a:r>
            <a:r>
              <a:rPr lang="en-US" dirty="0" smtClean="0"/>
              <a:t> </a:t>
            </a:r>
            <a:endParaRPr lang="en-US" dirty="0"/>
          </a:p>
        </p:txBody>
      </p:sp>
      <p:sp>
        <p:nvSpPr>
          <p:cNvPr id="25647" name="Rectangle 47" descr="Rectangle: Click to edit Master text styles&#10;Second level&#10;Third level&#10;Fourth level&#10;Fifth level"/>
          <p:cNvSpPr>
            <a:spLocks noGrp="1" noChangeArrowheads="1"/>
          </p:cNvSpPr>
          <p:nvPr>
            <p:ph type="subTitle" idx="1"/>
          </p:nvPr>
        </p:nvSpPr>
        <p:spPr>
          <a:xfrm>
            <a:off x="990600" y="3309938"/>
            <a:ext cx="7110413" cy="1990725"/>
          </a:xfrm>
        </p:spPr>
        <p:txBody>
          <a:bodyPr/>
          <a:lstStyle/>
          <a:p>
            <a:r>
              <a:rPr lang="sr-Cyrl-CS" sz="2000" dirty="0"/>
              <a:t>ИНТЕГРИСАНЕ АКАДЕМСКЕ СТУДИЈЕ</a:t>
            </a:r>
            <a:r>
              <a:rPr lang="en-US" sz="2000" dirty="0"/>
              <a:t> </a:t>
            </a:r>
            <a:r>
              <a:rPr lang="sr-Cyrl-CS" sz="2000" dirty="0"/>
              <a:t>ФАРМАЦИЈЕ</a:t>
            </a:r>
            <a:endParaRPr lang="en-US" sz="2000" dirty="0"/>
          </a:p>
          <a:p>
            <a:endParaRPr lang="en-US" sz="2000" dirty="0"/>
          </a:p>
          <a:p>
            <a:r>
              <a:rPr lang="sr-Cyrl-CS" sz="2000" dirty="0"/>
              <a:t>Предмет: </a:t>
            </a:r>
            <a:r>
              <a:rPr lang="sr-Cyrl-CS" sz="2000" dirty="0" smtClean="0"/>
              <a:t>Фармакокинетика </a:t>
            </a:r>
            <a:endParaRPr lang="sr-Cyrl-CS" sz="2000" dirty="0"/>
          </a:p>
          <a:p>
            <a:endParaRPr lang="sr-Cyrl-CS" sz="1000" dirty="0"/>
          </a:p>
          <a:p>
            <a:endParaRPr lang="sr-Cyrl-CS" sz="1000" dirty="0"/>
          </a:p>
          <a:p>
            <a:pPr algn="r"/>
            <a:r>
              <a:rPr lang="sr-Cyrl-CS" sz="1800" dirty="0" smtClean="0"/>
              <a:t>Проф. </a:t>
            </a:r>
            <a:r>
              <a:rPr lang="sr-Cyrl-CS" sz="1800" dirty="0"/>
              <a:t>др Наташа Ђорђевић</a:t>
            </a:r>
            <a:r>
              <a:rPr lang="en-US" sz="2000" dirty="0"/>
              <a:t> </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Rectangle 2"/>
          <p:cNvSpPr>
            <a:spLocks noGrp="1" noChangeArrowheads="1"/>
          </p:cNvSpPr>
          <p:nvPr>
            <p:ph type="title"/>
          </p:nvPr>
        </p:nvSpPr>
        <p:spPr>
          <a:xfrm>
            <a:off x="539552" y="304800"/>
            <a:ext cx="8604448" cy="1143000"/>
          </a:xfrm>
        </p:spPr>
        <p:txBody>
          <a:bodyPr>
            <a:normAutofit/>
          </a:bodyPr>
          <a:lstStyle/>
          <a:p>
            <a:r>
              <a:rPr lang="sr-Cyrl-RS" sz="3600" b="1" dirty="0" smtClean="0"/>
              <a:t>И</a:t>
            </a:r>
            <a:r>
              <a:rPr lang="sr-Cyrl-CS" sz="3600" b="1" dirty="0" smtClean="0"/>
              <a:t>нтеракције </a:t>
            </a:r>
            <a:r>
              <a:rPr lang="sr-Cyrl-CS" sz="3600" b="1" dirty="0"/>
              <a:t>на нивоу </a:t>
            </a:r>
            <a:r>
              <a:rPr lang="sr-Cyrl-CS" sz="3600" b="1" dirty="0" smtClean="0"/>
              <a:t>дистрибуције</a:t>
            </a:r>
            <a:endParaRPr lang="en-US" sz="3600" b="1" dirty="0"/>
          </a:p>
        </p:txBody>
      </p:sp>
      <p:sp>
        <p:nvSpPr>
          <p:cNvPr id="115715" name="Rectangle 3" descr="Rectangle: Click to edit Master text styles&#10;Second level&#10;Third level&#10;Fourth level&#10;Fifth level"/>
          <p:cNvSpPr>
            <a:spLocks noGrp="1" noChangeArrowheads="1"/>
          </p:cNvSpPr>
          <p:nvPr>
            <p:ph type="body" idx="1"/>
          </p:nvPr>
        </p:nvSpPr>
        <p:spPr>
          <a:xfrm>
            <a:off x="683568" y="1628800"/>
            <a:ext cx="8280920" cy="5229200"/>
          </a:xfrm>
        </p:spPr>
        <p:txBody>
          <a:bodyPr>
            <a:normAutofit fontScale="85000" lnSpcReduction="20000"/>
          </a:bodyPr>
          <a:lstStyle/>
          <a:p>
            <a:r>
              <a:rPr lang="sr-Cyrl-RS" dirty="0" smtClean="0"/>
              <a:t>Могу довести до:</a:t>
            </a:r>
          </a:p>
          <a:p>
            <a:pPr lvl="1"/>
            <a:r>
              <a:rPr lang="sr-Cyrl-RS" dirty="0" smtClean="0"/>
              <a:t>промене концентрације слободне фракције лека, чиме мењају дистрибуцију (везана фракција не може да напусти интраваскуларни простор, тако да се не дистрибуира)</a:t>
            </a:r>
          </a:p>
          <a:p>
            <a:pPr lvl="2"/>
            <a:r>
              <a:rPr lang="sr-Cyrl-RS" dirty="0" smtClean="0"/>
              <a:t>механизам подразумева компетицију за место везивања на протеинима плазме</a:t>
            </a:r>
          </a:p>
          <a:p>
            <a:pPr lvl="2"/>
            <a:r>
              <a:rPr lang="sr-Cyrl-RS" dirty="0" smtClean="0"/>
              <a:t>овакве интеракције су ретко клинички значајне, јер у терапијским дозама већина лекова подлеже кинетици </a:t>
            </a:r>
            <a:r>
              <a:rPr lang="en-US" dirty="0" smtClean="0"/>
              <a:t>I </a:t>
            </a:r>
            <a:r>
              <a:rPr lang="sr-Cyrl-RS" dirty="0" smtClean="0"/>
              <a:t>реда, те промена концентрације слободне фракције у истом смислу мења и интензитет елиминације (метаболизма и излучивања), враћајући веома брзо концентрацију слободне фракције на почетан ниво</a:t>
            </a:r>
          </a:p>
          <a:p>
            <a:pPr lvl="3"/>
            <a:r>
              <a:rPr lang="sr-Cyrl-RS" dirty="0" smtClean="0"/>
              <a:t>клинички значајне интеракције су могуће код лекова који имају малу терапијску ширину, мали волумен дистрибуције, спору елиминацију и у веома високом проценту се везују за протеине плазме</a:t>
            </a:r>
          </a:p>
          <a:p>
            <a:pPr lvl="1"/>
            <a:r>
              <a:rPr lang="sr-Cyrl-RS" dirty="0" smtClean="0"/>
              <a:t>промене у дистрибуцији лека у заштићена ткива и органе (мозак и тестисе)</a:t>
            </a:r>
          </a:p>
          <a:p>
            <a:pPr lvl="2"/>
            <a:r>
              <a:rPr lang="sr-Cyrl-RS" dirty="0" smtClean="0"/>
              <a:t>механизам подразумева промену функције транспортера на хемато-енцефалној, хемато-ликворној и хемато-тестикуларној баријери</a:t>
            </a:r>
          </a:p>
          <a:p>
            <a:pPr lvl="2"/>
            <a:r>
              <a:rPr lang="sr-Cyrl-RS" dirty="0" smtClean="0"/>
              <a:t>овакве интеракције могу бити клинички значајне ако су у питању лекови који своје токсичне ефекте испољавају на заштићеним ткивима и органима</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Rectangle 2"/>
          <p:cNvSpPr>
            <a:spLocks noGrp="1" noChangeArrowheads="1"/>
          </p:cNvSpPr>
          <p:nvPr>
            <p:ph type="title"/>
          </p:nvPr>
        </p:nvSpPr>
        <p:spPr>
          <a:xfrm>
            <a:off x="539552" y="304800"/>
            <a:ext cx="8604448" cy="1143000"/>
          </a:xfrm>
        </p:spPr>
        <p:txBody>
          <a:bodyPr>
            <a:normAutofit fontScale="90000"/>
          </a:bodyPr>
          <a:lstStyle/>
          <a:p>
            <a:r>
              <a:rPr lang="sr-Cyrl-RS" sz="3600" dirty="0" smtClean="0"/>
              <a:t>И</a:t>
            </a:r>
            <a:r>
              <a:rPr lang="sr-Cyrl-CS" sz="3600" dirty="0" smtClean="0"/>
              <a:t>нтеракције </a:t>
            </a:r>
            <a:r>
              <a:rPr lang="sr-Cyrl-CS" sz="3600" dirty="0"/>
              <a:t>на нивоу </a:t>
            </a:r>
            <a:r>
              <a:rPr lang="sr-Cyrl-CS" sz="3600" dirty="0" smtClean="0"/>
              <a:t>дистрибуције</a:t>
            </a:r>
            <a:br>
              <a:rPr lang="sr-Cyrl-CS" sz="3600" dirty="0" smtClean="0"/>
            </a:br>
            <a:r>
              <a:rPr lang="sr-Cyrl-CS" sz="3600" dirty="0" smtClean="0"/>
              <a:t>- клинички значајни примери -</a:t>
            </a:r>
            <a:endParaRPr lang="en-US" sz="3600" dirty="0"/>
          </a:p>
        </p:txBody>
      </p:sp>
      <p:sp>
        <p:nvSpPr>
          <p:cNvPr id="115715" name="Rectangle 3" descr="Rectangle: Click to edit Master text styles&#10;Second level&#10;Third level&#10;Fourth level&#10;Fifth level"/>
          <p:cNvSpPr>
            <a:spLocks noGrp="1" noChangeArrowheads="1"/>
          </p:cNvSpPr>
          <p:nvPr>
            <p:ph type="body" idx="1"/>
          </p:nvPr>
        </p:nvSpPr>
        <p:spPr/>
        <p:txBody>
          <a:bodyPr>
            <a:normAutofit fontScale="92500" lnSpcReduction="10000"/>
          </a:bodyPr>
          <a:lstStyle/>
          <a:p>
            <a:r>
              <a:rPr lang="sr-Cyrl-CS" dirty="0" smtClean="0"/>
              <a:t>Компетиција за протеине плазме: имипрамин + аспирин</a:t>
            </a:r>
          </a:p>
          <a:p>
            <a:pPr lvl="1"/>
            <a:r>
              <a:rPr lang="sr-Cyrl-CS" dirty="0" smtClean="0"/>
              <a:t>имипрамин се везује за протеине плазме у преко 80%, аспирин у око 80%; истовремено примењени</a:t>
            </a:r>
            <a:r>
              <a:rPr lang="en-US" dirty="0" smtClean="0"/>
              <a:t> (</a:t>
            </a:r>
            <a:r>
              <a:rPr lang="sr-Cyrl-RS" dirty="0" smtClean="0"/>
              <a:t>током 2 дана, дозни интервал за оба 12</a:t>
            </a:r>
            <a:r>
              <a:rPr lang="en-US" dirty="0" smtClean="0"/>
              <a:t>h*)</a:t>
            </a:r>
            <a:r>
              <a:rPr lang="sr-Cyrl-CS" dirty="0" smtClean="0"/>
              <a:t>, аспирин повећава слободну фракцију имипрамина (са око 15% на око 30%), што доводи до учесталијег испољавања нежељених ефеката имипрамина</a:t>
            </a:r>
          </a:p>
          <a:p>
            <a:pPr lvl="1" algn="r">
              <a:buNone/>
            </a:pPr>
            <a:r>
              <a:rPr lang="en-US" dirty="0" smtClean="0"/>
              <a:t>*</a:t>
            </a:r>
            <a:r>
              <a:rPr lang="en-US" dirty="0" err="1" smtClean="0"/>
              <a:t>Juárez-Olguín</a:t>
            </a:r>
            <a:r>
              <a:rPr lang="en-US" dirty="0" smtClean="0"/>
              <a:t> H, et al. </a:t>
            </a:r>
            <a:r>
              <a:rPr lang="en-US" dirty="0" err="1" smtClean="0"/>
              <a:t>Clin</a:t>
            </a:r>
            <a:r>
              <a:rPr lang="en-US" dirty="0" smtClean="0"/>
              <a:t> </a:t>
            </a:r>
            <a:r>
              <a:rPr lang="en-US" dirty="0" err="1" smtClean="0"/>
              <a:t>Neuropharmacol</a:t>
            </a:r>
            <a:r>
              <a:rPr lang="en-US" dirty="0" smtClean="0"/>
              <a:t>. 2002;25(1):32-6.. </a:t>
            </a:r>
          </a:p>
          <a:p>
            <a:r>
              <a:rPr lang="sr-Cyrl-CS" dirty="0" smtClean="0"/>
              <a:t>Инхибиција транспортних протеина</a:t>
            </a:r>
            <a:r>
              <a:rPr lang="en-US" dirty="0" smtClean="0"/>
              <a:t>:</a:t>
            </a:r>
            <a:r>
              <a:rPr lang="sr-Cyrl-RS" dirty="0" smtClean="0"/>
              <a:t> ритонавир + кетоконазол</a:t>
            </a:r>
          </a:p>
          <a:p>
            <a:pPr lvl="1"/>
            <a:r>
              <a:rPr lang="sr-Cyrl-RS" dirty="0" smtClean="0"/>
              <a:t>кетоконазол је инхибитор П гликопротеина, примењен заједно са ритонавиром смањуј</a:t>
            </a:r>
            <a:r>
              <a:rPr lang="en-US" dirty="0" smtClean="0"/>
              <a:t>e</a:t>
            </a:r>
            <a:r>
              <a:rPr lang="sr-Cyrl-RS" dirty="0" smtClean="0"/>
              <a:t> његов ефлукс који је зависан од функције П гликопротеина и тиме за 178% повећава његову концентрацију у цереброспиналној течности без повећања концентрације његове слободне фракције у крви*</a:t>
            </a:r>
          </a:p>
          <a:p>
            <a:pPr lvl="1" algn="r">
              <a:buNone/>
            </a:pPr>
            <a:r>
              <a:rPr lang="en-US" dirty="0" smtClean="0"/>
              <a:t>*</a:t>
            </a:r>
            <a:r>
              <a:rPr lang="en-US" dirty="0" err="1" smtClean="0"/>
              <a:t>Khaliq</a:t>
            </a:r>
            <a:r>
              <a:rPr lang="en-US" dirty="0" smtClean="0"/>
              <a:t> Y, et al. </a:t>
            </a:r>
            <a:r>
              <a:rPr lang="en-US" dirty="0" err="1" smtClean="0"/>
              <a:t>Clin</a:t>
            </a:r>
            <a:r>
              <a:rPr lang="en-US" dirty="0" smtClean="0"/>
              <a:t> </a:t>
            </a:r>
            <a:r>
              <a:rPr lang="en-US" dirty="0" err="1" smtClean="0"/>
              <a:t>Pharmacol</a:t>
            </a:r>
            <a:r>
              <a:rPr lang="en-US" dirty="0" smtClean="0"/>
              <a:t> </a:t>
            </a:r>
            <a:r>
              <a:rPr lang="en-US" dirty="0" err="1" smtClean="0"/>
              <a:t>Ther</a:t>
            </a:r>
            <a:r>
              <a:rPr lang="en-US" dirty="0" smtClean="0"/>
              <a:t>. 2000;68(6):637-46.</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a:xfrm>
            <a:off x="539552" y="304800"/>
            <a:ext cx="8424936" cy="1143000"/>
          </a:xfrm>
        </p:spPr>
        <p:txBody>
          <a:bodyPr>
            <a:normAutofit/>
          </a:bodyPr>
          <a:lstStyle/>
          <a:p>
            <a:pPr marL="457200" indent="-457200"/>
            <a:r>
              <a:rPr lang="sr-Cyrl-CS" sz="3600" b="1" dirty="0" smtClean="0"/>
              <a:t>Интеракције на нивоу метаболизма</a:t>
            </a:r>
          </a:p>
        </p:txBody>
      </p:sp>
      <p:sp>
        <p:nvSpPr>
          <p:cNvPr id="10243" name="Rectangle 3" descr="Rectangle: Click to edit Master text styles&#10;Second level&#10;Third level&#10;Fourth level&#10;Fifth level"/>
          <p:cNvSpPr>
            <a:spLocks noGrp="1" noChangeArrowheads="1"/>
          </p:cNvSpPr>
          <p:nvPr>
            <p:ph type="body" idx="1"/>
          </p:nvPr>
        </p:nvSpPr>
        <p:spPr>
          <a:xfrm>
            <a:off x="760413" y="1773238"/>
            <a:ext cx="8059737" cy="4476750"/>
          </a:xfrm>
        </p:spPr>
        <p:txBody>
          <a:bodyPr/>
          <a:lstStyle/>
          <a:p>
            <a:pPr eaLnBrk="1" hangingPunct="1"/>
            <a:r>
              <a:rPr lang="sr-Cyrl-CS" dirty="0" smtClean="0"/>
              <a:t>Представљају најчешћу врсту клинички значајних интеракција </a:t>
            </a:r>
          </a:p>
          <a:p>
            <a:pPr eaLnBrk="1" hangingPunct="1"/>
            <a:r>
              <a:rPr lang="sr-Cyrl-CS" dirty="0" smtClean="0"/>
              <a:t>Механизми укључују промене у метаболизму првог пролаза, и индукцију и инхибицију ензима које учествују у метаболизму лекова</a:t>
            </a:r>
          </a:p>
          <a:p>
            <a:pPr eaLnBrk="1" hangingPunct="1"/>
            <a:r>
              <a:rPr lang="sr-Cyrl-CS" dirty="0" smtClean="0"/>
              <a:t>Најподложније су утицају генског полиморфизма</a:t>
            </a:r>
          </a:p>
          <a:p>
            <a:pPr lvl="1"/>
            <a:r>
              <a:rPr lang="sr-Cyrl-CS" dirty="0" smtClean="0"/>
              <a:t> клинички ефекат инхибиције ензима је израженији код носилаца варијација које смањују активност ензима </a:t>
            </a:r>
          </a:p>
          <a:p>
            <a:pPr lvl="1"/>
            <a:r>
              <a:rPr lang="sr-Cyrl-CS" dirty="0" smtClean="0"/>
              <a:t> клинички ефекат индукције ензима је израженији код носилаца варијација које повећавају активност ензима</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dirty="0" smtClean="0"/>
              <a:t>Интеракције на нивоу метаболизма </a:t>
            </a:r>
            <a:br>
              <a:rPr lang="sr-Cyrl-RS" sz="3600" dirty="0" smtClean="0"/>
            </a:br>
            <a:r>
              <a:rPr lang="sr-Cyrl-RS" sz="3600" dirty="0" smtClean="0"/>
              <a:t>- </a:t>
            </a:r>
            <a:r>
              <a:rPr lang="sr-Cyrl-CS" sz="3600" dirty="0" smtClean="0"/>
              <a:t>клинички значајни примери -</a:t>
            </a:r>
            <a:endParaRPr lang="en-US" sz="3600" dirty="0"/>
          </a:p>
        </p:txBody>
      </p:sp>
      <p:sp>
        <p:nvSpPr>
          <p:cNvPr id="3" name="Content Placeholder 2"/>
          <p:cNvSpPr>
            <a:spLocks noGrp="1"/>
          </p:cNvSpPr>
          <p:nvPr>
            <p:ph idx="1"/>
          </p:nvPr>
        </p:nvSpPr>
        <p:spPr/>
        <p:txBody>
          <a:bodyPr>
            <a:normAutofit fontScale="92500" lnSpcReduction="10000"/>
          </a:bodyPr>
          <a:lstStyle/>
          <a:p>
            <a:r>
              <a:rPr lang="sr-Cyrl-CS" dirty="0" smtClean="0"/>
              <a:t>Промена у метаболизму првог пролаза </a:t>
            </a:r>
          </a:p>
          <a:p>
            <a:pPr lvl="1"/>
            <a:r>
              <a:rPr lang="sr-Cyrl-CS" dirty="0" smtClean="0"/>
              <a:t>промена у протока крви кроз јетру: </a:t>
            </a:r>
            <a:r>
              <a:rPr lang="sr-Cyrl-RS" dirty="0" smtClean="0"/>
              <a:t>дофетилид </a:t>
            </a:r>
            <a:r>
              <a:rPr lang="sr-Cyrl-CS" dirty="0" smtClean="0"/>
              <a:t>+ верапамил</a:t>
            </a:r>
          </a:p>
          <a:p>
            <a:pPr lvl="2"/>
            <a:r>
              <a:rPr lang="sr-Cyrl-CS" dirty="0" smtClean="0"/>
              <a:t>верапамил повећава проток крви кроз јетру; </a:t>
            </a:r>
            <a:r>
              <a:rPr lang="sr-Cyrl-RS" dirty="0" smtClean="0"/>
              <a:t>дофетилид има склоност ка изазивању продужења </a:t>
            </a:r>
            <a:r>
              <a:rPr lang="en-US" dirty="0" smtClean="0"/>
              <a:t>QT</a:t>
            </a:r>
            <a:r>
              <a:rPr lang="sr-Cyrl-RS" dirty="0" smtClean="0"/>
              <a:t> интервала</a:t>
            </a:r>
            <a:r>
              <a:rPr lang="sr-Cyrl-CS" dirty="0" smtClean="0"/>
              <a:t>; истовремено примењен, верапамил убрзава апсорпцију дофетилида, доводи до повећања </a:t>
            </a:r>
            <a:r>
              <a:rPr lang="en-US" dirty="0" err="1" smtClean="0"/>
              <a:t>Cmax</a:t>
            </a:r>
            <a:r>
              <a:rPr lang="sr-Cyrl-RS" dirty="0" smtClean="0"/>
              <a:t> од 42% и повећава ризик од </a:t>
            </a:r>
            <a:r>
              <a:rPr lang="en-US" dirty="0" err="1" smtClean="0"/>
              <a:t>torsade</a:t>
            </a:r>
            <a:r>
              <a:rPr lang="en-US" dirty="0" smtClean="0"/>
              <a:t> de pointes*</a:t>
            </a:r>
            <a:endParaRPr lang="sr-Cyrl-RS" dirty="0" smtClean="0"/>
          </a:p>
          <a:p>
            <a:pPr lvl="2" algn="r">
              <a:buNone/>
            </a:pPr>
            <a:r>
              <a:rPr lang="en-US" dirty="0" smtClean="0"/>
              <a:t>* Johnson BF, et al. </a:t>
            </a:r>
            <a:r>
              <a:rPr lang="en-US" i="1" dirty="0" smtClean="0"/>
              <a:t>J </a:t>
            </a:r>
            <a:r>
              <a:rPr lang="en-US" i="1" dirty="0" err="1" smtClean="0"/>
              <a:t>Clin</a:t>
            </a:r>
            <a:r>
              <a:rPr lang="en-US" i="1" dirty="0" smtClean="0"/>
              <a:t> </a:t>
            </a:r>
            <a:r>
              <a:rPr lang="en-US" i="1" dirty="0" err="1" smtClean="0"/>
              <a:t>Pharmacol</a:t>
            </a:r>
            <a:r>
              <a:rPr lang="en-US" i="1" dirty="0" smtClean="0"/>
              <a:t> (2001) 41, 1248–56.</a:t>
            </a:r>
          </a:p>
          <a:p>
            <a:pPr lvl="1"/>
            <a:r>
              <a:rPr lang="sr-Cyrl-CS" dirty="0" smtClean="0"/>
              <a:t>инхибиција ензима у зиду танког црева: пропранолол + хидралазин</a:t>
            </a:r>
            <a:endParaRPr lang="en-US" dirty="0" smtClean="0"/>
          </a:p>
          <a:p>
            <a:pPr lvl="2"/>
            <a:r>
              <a:rPr lang="sr-Cyrl-CS" dirty="0" smtClean="0"/>
              <a:t>хидралазин </a:t>
            </a:r>
            <a:r>
              <a:rPr lang="sr-Cyrl-RS" dirty="0" smtClean="0"/>
              <a:t>инхибира ензиме у зиду танког црева</a:t>
            </a:r>
            <a:r>
              <a:rPr lang="sr-Cyrl-CS" dirty="0" smtClean="0"/>
              <a:t>; пропранолол има изражен метаболизам првог пролаза</a:t>
            </a:r>
            <a:r>
              <a:rPr lang="en-US" dirty="0" smtClean="0"/>
              <a:t> (</a:t>
            </a:r>
            <a:r>
              <a:rPr lang="sr-Cyrl-RS" dirty="0" smtClean="0"/>
              <a:t>орална биорасположивост око 26%)</a:t>
            </a:r>
            <a:r>
              <a:rPr lang="sr-Cyrl-CS" dirty="0" smtClean="0"/>
              <a:t>; истовремено примењен, хидралазин повећава </a:t>
            </a:r>
            <a:r>
              <a:rPr lang="en-US" dirty="0" smtClean="0"/>
              <a:t>AUC</a:t>
            </a:r>
            <a:r>
              <a:rPr lang="sr-Cyrl-RS" dirty="0" smtClean="0"/>
              <a:t> и </a:t>
            </a:r>
            <a:r>
              <a:rPr lang="en-US" dirty="0" err="1" smtClean="0"/>
              <a:t>Cmax</a:t>
            </a:r>
            <a:r>
              <a:rPr lang="sr-Cyrl-RS" dirty="0" smtClean="0"/>
              <a:t> до 110% и 240%</a:t>
            </a:r>
            <a:r>
              <a:rPr lang="en-US" dirty="0" smtClean="0"/>
              <a:t>*</a:t>
            </a:r>
            <a:endParaRPr lang="sr-Cyrl-RS" dirty="0" smtClean="0"/>
          </a:p>
          <a:p>
            <a:pPr lvl="2" algn="r">
              <a:buNone/>
            </a:pPr>
            <a:r>
              <a:rPr lang="en-US" dirty="0" smtClean="0"/>
              <a:t>*</a:t>
            </a:r>
            <a:r>
              <a:rPr lang="en-US" dirty="0" err="1" smtClean="0"/>
              <a:t>Schneck</a:t>
            </a:r>
            <a:r>
              <a:rPr lang="en-US" dirty="0" smtClean="0"/>
              <a:t> DW, et al. </a:t>
            </a:r>
            <a:r>
              <a:rPr lang="en-US" i="1" dirty="0" err="1" smtClean="0"/>
              <a:t>Clin</a:t>
            </a:r>
            <a:r>
              <a:rPr lang="en-US" i="1" dirty="0" smtClean="0"/>
              <a:t> </a:t>
            </a:r>
            <a:r>
              <a:rPr lang="en-US" i="1" dirty="0" err="1" smtClean="0"/>
              <a:t>Pharmacol</a:t>
            </a:r>
            <a:r>
              <a:rPr lang="en-US" i="1" dirty="0" smtClean="0"/>
              <a:t> </a:t>
            </a:r>
            <a:r>
              <a:rPr lang="en-US" i="1" dirty="0" err="1" smtClean="0"/>
              <a:t>Ther</a:t>
            </a:r>
            <a:r>
              <a:rPr lang="en-US" i="1" dirty="0" smtClean="0"/>
              <a:t> (1984) 35, 447–53.</a:t>
            </a:r>
          </a:p>
          <a:p>
            <a:endParaRPr lang="sr-Cyrl-CS" dirty="0" smtClean="0"/>
          </a:p>
          <a:p>
            <a:endParaRPr lang="sr-Cyrl-CS" dirty="0" smtClean="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dirty="0" smtClean="0"/>
              <a:t>Интеракције на нивоу метаболизма </a:t>
            </a:r>
            <a:br>
              <a:rPr lang="sr-Cyrl-RS" sz="3600" dirty="0" smtClean="0"/>
            </a:br>
            <a:r>
              <a:rPr lang="sr-Cyrl-RS" sz="3600" dirty="0" smtClean="0"/>
              <a:t>- </a:t>
            </a:r>
            <a:r>
              <a:rPr lang="sr-Cyrl-CS" sz="3600" dirty="0" smtClean="0"/>
              <a:t>клинички значајни примери -</a:t>
            </a:r>
            <a:endParaRPr lang="en-US" sz="3600" dirty="0"/>
          </a:p>
        </p:txBody>
      </p:sp>
      <p:sp>
        <p:nvSpPr>
          <p:cNvPr id="3" name="Content Placeholder 2"/>
          <p:cNvSpPr>
            <a:spLocks noGrp="1"/>
          </p:cNvSpPr>
          <p:nvPr>
            <p:ph idx="1"/>
          </p:nvPr>
        </p:nvSpPr>
        <p:spPr/>
        <p:txBody>
          <a:bodyPr>
            <a:normAutofit lnSpcReduction="10000"/>
          </a:bodyPr>
          <a:lstStyle/>
          <a:p>
            <a:r>
              <a:rPr lang="sr-Cyrl-RS" dirty="0" smtClean="0"/>
              <a:t>Индукција ензима: </a:t>
            </a:r>
            <a:endParaRPr lang="sr-Cyrl-RS" b="1" dirty="0" smtClean="0"/>
          </a:p>
          <a:p>
            <a:pPr lvl="1"/>
            <a:r>
              <a:rPr lang="sr-Cyrl-RS" dirty="0" smtClean="0"/>
              <a:t>ензими фазе </a:t>
            </a:r>
            <a:r>
              <a:rPr lang="en-US" dirty="0" smtClean="0"/>
              <a:t>I</a:t>
            </a:r>
            <a:r>
              <a:rPr lang="sr-Cyrl-RS" dirty="0" smtClean="0"/>
              <a:t>: циклоспорин + рифампицин</a:t>
            </a:r>
          </a:p>
          <a:p>
            <a:pPr lvl="2"/>
            <a:r>
              <a:rPr lang="sr-Cyrl-RS" dirty="0" smtClean="0"/>
              <a:t>рифампицин индукује </a:t>
            </a:r>
            <a:r>
              <a:rPr lang="en-US" dirty="0" smtClean="0"/>
              <a:t>CYP3A</a:t>
            </a:r>
            <a:r>
              <a:rPr lang="sr-Cyrl-RS" dirty="0" smtClean="0"/>
              <a:t>; циклоспорин се метаболише искључиво преко </a:t>
            </a:r>
            <a:r>
              <a:rPr lang="en-US" dirty="0" smtClean="0"/>
              <a:t>CYP3A</a:t>
            </a:r>
            <a:r>
              <a:rPr lang="sr-Cyrl-RS" dirty="0" smtClean="0"/>
              <a:t>4 и </a:t>
            </a:r>
            <a:r>
              <a:rPr lang="en-US" dirty="0" smtClean="0"/>
              <a:t>CYP3A</a:t>
            </a:r>
            <a:r>
              <a:rPr lang="sr-Cyrl-RS" dirty="0" smtClean="0"/>
              <a:t>5; истовремено примењен, рифампицин повећава клиренс циклоспорина и захтева 30-110% повећање дозе*</a:t>
            </a:r>
          </a:p>
          <a:p>
            <a:pPr lvl="2" algn="r">
              <a:buNone/>
            </a:pPr>
            <a:r>
              <a:rPr lang="en-US" dirty="0" smtClean="0"/>
              <a:t>*El-</a:t>
            </a:r>
            <a:r>
              <a:rPr lang="en-US" dirty="0" err="1" smtClean="0"/>
              <a:t>Agroudy</a:t>
            </a:r>
            <a:r>
              <a:rPr lang="en-US" dirty="0" smtClean="0"/>
              <a:t> AE, et al. </a:t>
            </a:r>
            <a:r>
              <a:rPr lang="en-US" i="1" dirty="0" smtClean="0"/>
              <a:t>J </a:t>
            </a:r>
            <a:r>
              <a:rPr lang="en-US" i="1" dirty="0" err="1" smtClean="0"/>
              <a:t>Nephrol</a:t>
            </a:r>
            <a:r>
              <a:rPr lang="en-US" i="1" dirty="0" smtClean="0"/>
              <a:t> (2003) 16, 404–11.</a:t>
            </a:r>
            <a:endParaRPr lang="en-US" dirty="0" smtClean="0"/>
          </a:p>
          <a:p>
            <a:pPr lvl="1"/>
            <a:r>
              <a:rPr lang="sr-Cyrl-RS" dirty="0" smtClean="0"/>
              <a:t>ензими фазе </a:t>
            </a:r>
            <a:r>
              <a:rPr lang="en-US" dirty="0" smtClean="0"/>
              <a:t>II</a:t>
            </a:r>
            <a:r>
              <a:rPr lang="sr-Cyrl-RS" dirty="0" smtClean="0"/>
              <a:t>: зидовудин + рифампицин</a:t>
            </a:r>
            <a:endParaRPr lang="en-US" dirty="0" smtClean="0"/>
          </a:p>
          <a:p>
            <a:pPr lvl="2"/>
            <a:r>
              <a:rPr lang="sr-Cyrl-RS" dirty="0" smtClean="0"/>
              <a:t>рифампицин индукује глукуронозил-трансферазе; </a:t>
            </a:r>
            <a:r>
              <a:rPr lang="en-US" dirty="0" smtClean="0"/>
              <a:t>60-70% </a:t>
            </a:r>
            <a:r>
              <a:rPr lang="sr-Cyrl-RS" dirty="0" smtClean="0"/>
              <a:t>зидовудина метаболише се преко </a:t>
            </a:r>
            <a:r>
              <a:rPr lang="en-US" dirty="0" smtClean="0"/>
              <a:t>UGT2B7</a:t>
            </a:r>
            <a:r>
              <a:rPr lang="sr-Cyrl-RS" dirty="0" smtClean="0"/>
              <a:t>; истовремено примењен, рифампицин повећава клиренс зидовудина за 132%*</a:t>
            </a:r>
          </a:p>
          <a:p>
            <a:pPr lvl="2" algn="r">
              <a:buNone/>
            </a:pPr>
            <a:r>
              <a:rPr lang="sr-Cyrl-RS" dirty="0" smtClean="0"/>
              <a:t>*</a:t>
            </a:r>
            <a:r>
              <a:rPr lang="en-US" dirty="0" smtClean="0"/>
              <a:t> </a:t>
            </a:r>
            <a:r>
              <a:rPr lang="en-US" dirty="0" err="1" smtClean="0"/>
              <a:t>Narang</a:t>
            </a:r>
            <a:r>
              <a:rPr lang="en-US" dirty="0" smtClean="0"/>
              <a:t> PK, et al. </a:t>
            </a:r>
            <a:r>
              <a:rPr lang="en-US" dirty="0" err="1" smtClean="0"/>
              <a:t>Intersci</a:t>
            </a:r>
            <a:r>
              <a:rPr lang="en-US" dirty="0" smtClean="0"/>
              <a:t> Conf </a:t>
            </a:r>
            <a:r>
              <a:rPr lang="en-US" dirty="0" err="1" smtClean="0"/>
              <a:t>Antimicrob</a:t>
            </a:r>
            <a:r>
              <a:rPr lang="en-US" dirty="0" smtClean="0"/>
              <a:t> Agents </a:t>
            </a:r>
            <a:r>
              <a:rPr lang="en-US" dirty="0" err="1" smtClean="0"/>
              <a:t>Chemother</a:t>
            </a:r>
            <a:r>
              <a:rPr lang="en-US" dirty="0" smtClean="0"/>
              <a:t> (1993) 33, 228.</a:t>
            </a:r>
          </a:p>
          <a:p>
            <a:pPr lvl="1"/>
            <a:endParaRPr lang="sr-Cyrl-RS" dirty="0" smtClean="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dirty="0" smtClean="0"/>
              <a:t>Интеракције на нивоу метаболизма </a:t>
            </a:r>
            <a:br>
              <a:rPr lang="sr-Cyrl-RS" sz="3600" dirty="0" smtClean="0"/>
            </a:br>
            <a:r>
              <a:rPr lang="sr-Cyrl-RS" sz="3600" dirty="0" smtClean="0"/>
              <a:t>- </a:t>
            </a:r>
            <a:r>
              <a:rPr lang="sr-Cyrl-CS" sz="3600" dirty="0" smtClean="0"/>
              <a:t>клинички значајни примери -</a:t>
            </a:r>
            <a:endParaRPr lang="en-US" sz="3600" dirty="0"/>
          </a:p>
        </p:txBody>
      </p:sp>
      <p:sp>
        <p:nvSpPr>
          <p:cNvPr id="3" name="Content Placeholder 2"/>
          <p:cNvSpPr>
            <a:spLocks noGrp="1"/>
          </p:cNvSpPr>
          <p:nvPr>
            <p:ph idx="1"/>
          </p:nvPr>
        </p:nvSpPr>
        <p:spPr/>
        <p:txBody>
          <a:bodyPr>
            <a:normAutofit/>
          </a:bodyPr>
          <a:lstStyle/>
          <a:p>
            <a:r>
              <a:rPr lang="sr-Cyrl-RS" dirty="0" smtClean="0"/>
              <a:t>Инхибиција ензима: </a:t>
            </a:r>
            <a:endParaRPr lang="sr-Cyrl-RS" b="1" dirty="0" smtClean="0"/>
          </a:p>
          <a:p>
            <a:pPr lvl="1"/>
            <a:r>
              <a:rPr lang="sr-Cyrl-RS" dirty="0" smtClean="0"/>
              <a:t>ензими фазе </a:t>
            </a:r>
            <a:r>
              <a:rPr lang="en-US" dirty="0" smtClean="0"/>
              <a:t>I</a:t>
            </a:r>
            <a:r>
              <a:rPr lang="sr-Cyrl-RS" dirty="0" smtClean="0"/>
              <a:t>: силденафил + ритонавир</a:t>
            </a:r>
          </a:p>
          <a:p>
            <a:pPr lvl="2"/>
            <a:r>
              <a:rPr lang="sr-Cyrl-RS" dirty="0" smtClean="0"/>
              <a:t>ритонавир инхибира </a:t>
            </a:r>
            <a:r>
              <a:rPr lang="en-US" dirty="0" smtClean="0"/>
              <a:t>CYP3A</a:t>
            </a:r>
            <a:r>
              <a:rPr lang="sr-Cyrl-RS" dirty="0" smtClean="0"/>
              <a:t>4; силденафил се метаболише преко </a:t>
            </a:r>
            <a:r>
              <a:rPr lang="en-US" dirty="0" smtClean="0"/>
              <a:t>CYP3A</a:t>
            </a:r>
            <a:r>
              <a:rPr lang="sr-Cyrl-RS" dirty="0" smtClean="0"/>
              <a:t>4; истовремено примењен, ритонавир повећава </a:t>
            </a:r>
            <a:r>
              <a:rPr lang="en-US" dirty="0" smtClean="0"/>
              <a:t>AUC </a:t>
            </a:r>
            <a:r>
              <a:rPr lang="sr-Cyrl-RS" dirty="0" smtClean="0"/>
              <a:t>силденафила 11 пута а </a:t>
            </a:r>
            <a:r>
              <a:rPr lang="en-US" dirty="0" err="1" smtClean="0"/>
              <a:t>Cmax</a:t>
            </a:r>
            <a:r>
              <a:rPr lang="sr-Cyrl-RS" dirty="0" smtClean="0"/>
              <a:t> око 4 пута*</a:t>
            </a:r>
          </a:p>
          <a:p>
            <a:pPr lvl="2" algn="r">
              <a:buNone/>
            </a:pPr>
            <a:r>
              <a:rPr lang="en-US" dirty="0" smtClean="0"/>
              <a:t>* </a:t>
            </a:r>
            <a:r>
              <a:rPr lang="en-US" dirty="0" err="1" smtClean="0"/>
              <a:t>Muirhead</a:t>
            </a:r>
            <a:r>
              <a:rPr lang="en-US" dirty="0" smtClean="0"/>
              <a:t> GJ, et al. Br J </a:t>
            </a:r>
            <a:r>
              <a:rPr lang="en-US" dirty="0" err="1" smtClean="0"/>
              <a:t>Clin</a:t>
            </a:r>
            <a:r>
              <a:rPr lang="en-US" dirty="0" smtClean="0"/>
              <a:t> </a:t>
            </a:r>
            <a:r>
              <a:rPr lang="en-US" dirty="0" err="1" smtClean="0"/>
              <a:t>Pharmacol</a:t>
            </a:r>
            <a:r>
              <a:rPr lang="en-US" dirty="0" smtClean="0"/>
              <a:t> (2000) 50, 99–107</a:t>
            </a:r>
            <a:r>
              <a:rPr lang="en-US" i="1" dirty="0" smtClean="0"/>
              <a:t>.</a:t>
            </a:r>
            <a:endParaRPr lang="en-US" dirty="0" smtClean="0"/>
          </a:p>
          <a:p>
            <a:pPr lvl="1"/>
            <a:r>
              <a:rPr lang="sr-Cyrl-RS" dirty="0" smtClean="0"/>
              <a:t>ензими фазе </a:t>
            </a:r>
            <a:r>
              <a:rPr lang="en-US" dirty="0" smtClean="0"/>
              <a:t>II</a:t>
            </a:r>
            <a:r>
              <a:rPr lang="sr-Cyrl-RS" dirty="0" smtClean="0"/>
              <a:t>: кеторолак + пробенецид</a:t>
            </a:r>
            <a:endParaRPr lang="en-US" dirty="0" smtClean="0"/>
          </a:p>
          <a:p>
            <a:pPr lvl="2"/>
            <a:r>
              <a:rPr lang="sr-Cyrl-RS" dirty="0" smtClean="0"/>
              <a:t>пробенецид и кеторолак подлежу глукуронидацији у бубрезима; истовремено примењен, пробенецид компетитивно  инхибира  глукуронидацију кеторолака, чиме повећава његову</a:t>
            </a:r>
            <a:r>
              <a:rPr lang="en-US" dirty="0" smtClean="0"/>
              <a:t> AUC </a:t>
            </a:r>
            <a:r>
              <a:rPr lang="sr-Cyrl-RS" dirty="0" smtClean="0"/>
              <a:t>3 пута и </a:t>
            </a:r>
            <a:r>
              <a:rPr lang="en-US" dirty="0" err="1" smtClean="0"/>
              <a:t>Cmax</a:t>
            </a:r>
            <a:r>
              <a:rPr lang="sr-Cyrl-RS" dirty="0" smtClean="0"/>
              <a:t> за 24%, а смањује његов клиренс за 67%*</a:t>
            </a:r>
          </a:p>
          <a:p>
            <a:pPr lvl="2" algn="r">
              <a:buNone/>
            </a:pPr>
            <a:r>
              <a:rPr lang="sr-Cyrl-RS" dirty="0" smtClean="0"/>
              <a:t>*</a:t>
            </a:r>
            <a:r>
              <a:rPr lang="en-US" dirty="0" smtClean="0"/>
              <a:t> </a:t>
            </a:r>
            <a:r>
              <a:rPr lang="en-US" dirty="0" err="1" smtClean="0"/>
              <a:t>Mroszczak</a:t>
            </a:r>
            <a:r>
              <a:rPr lang="en-US" dirty="0" smtClean="0"/>
              <a:t> EJ, et al. </a:t>
            </a:r>
            <a:r>
              <a:rPr lang="en-US" dirty="0" err="1" smtClean="0"/>
              <a:t>Clin</a:t>
            </a:r>
            <a:r>
              <a:rPr lang="en-US" dirty="0" smtClean="0"/>
              <a:t> </a:t>
            </a:r>
            <a:r>
              <a:rPr lang="en-US" dirty="0" err="1" smtClean="0"/>
              <a:t>Pharmacol</a:t>
            </a:r>
            <a:r>
              <a:rPr lang="en-US" dirty="0" smtClean="0"/>
              <a:t> </a:t>
            </a:r>
            <a:r>
              <a:rPr lang="en-US" dirty="0" err="1" smtClean="0"/>
              <a:t>Ther</a:t>
            </a:r>
            <a:r>
              <a:rPr lang="en-US" dirty="0" smtClean="0"/>
              <a:t> (1992) 51, 154..</a:t>
            </a:r>
          </a:p>
          <a:p>
            <a:pPr lvl="1"/>
            <a:endParaRPr lang="sr-Cyrl-RS" dirty="0" smtClean="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sr-Cyrl-RS" sz="3600" dirty="0" smtClean="0"/>
              <a:t>Интеракције на нивоу метаболизма </a:t>
            </a:r>
            <a:br>
              <a:rPr lang="sr-Cyrl-RS" sz="3600" dirty="0" smtClean="0"/>
            </a:br>
            <a:r>
              <a:rPr lang="sr-Cyrl-RS" sz="3600" dirty="0" smtClean="0"/>
              <a:t>- врсте </a:t>
            </a:r>
            <a:r>
              <a:rPr lang="sr-Cyrl-CS" sz="3600" dirty="0" smtClean="0"/>
              <a:t>инхибиције ензима -</a:t>
            </a:r>
            <a:endParaRPr lang="en-US" sz="3600" dirty="0"/>
          </a:p>
        </p:txBody>
      </p:sp>
      <p:sp>
        <p:nvSpPr>
          <p:cNvPr id="3" name="Content Placeholder 2"/>
          <p:cNvSpPr>
            <a:spLocks noGrp="1"/>
          </p:cNvSpPr>
          <p:nvPr>
            <p:ph idx="1"/>
          </p:nvPr>
        </p:nvSpPr>
        <p:spPr>
          <a:xfrm>
            <a:off x="683568" y="1628800"/>
            <a:ext cx="8064896" cy="4752528"/>
          </a:xfrm>
        </p:spPr>
        <p:txBody>
          <a:bodyPr>
            <a:normAutofit/>
          </a:bodyPr>
          <a:lstStyle/>
          <a:p>
            <a:r>
              <a:rPr lang="sr-Cyrl-RS" dirty="0" smtClean="0"/>
              <a:t>Инхибиција ензима може бити реверзибилна (опоравак метаболизма зависи од времена полуелиминације инхибитора) и иреверзибилна (опоравак метаболизма зависи од синтезе новог ензима)</a:t>
            </a:r>
            <a:endParaRPr lang="sr-Cyrl-RS" b="1" dirty="0" smtClean="0"/>
          </a:p>
          <a:p>
            <a:pPr lvl="1"/>
            <a:r>
              <a:rPr lang="sr-Cyrl-RS" dirty="0" smtClean="0"/>
              <a:t>реверзибилна може бити компетитивна (може се превазићи повећавањем концетрације лека), некомпетитивна (инхибитор се везује за друго место на ензиму и тиме га деактивира, не може се превазићи повећавањем концетрације лека) и инкомпетитивна (ретка; инхибитор се везује за комплекс лек-ензим)</a:t>
            </a:r>
            <a:endParaRPr lang="en-US" dirty="0" smtClean="0"/>
          </a:p>
          <a:p>
            <a:endParaRPr lang="sr-Cyrl-RS" dirty="0" smtClean="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sr-Cyrl-RS" sz="3600" dirty="0" smtClean="0"/>
              <a:t>Интеракције на нивоу метаболизма </a:t>
            </a:r>
            <a:br>
              <a:rPr lang="sr-Cyrl-RS" sz="3600" dirty="0" smtClean="0"/>
            </a:br>
            <a:r>
              <a:rPr lang="sr-Cyrl-RS" sz="3600" dirty="0" smtClean="0"/>
              <a:t>- процена </a:t>
            </a:r>
            <a:r>
              <a:rPr lang="en-US" sz="3600" i="1" dirty="0" smtClean="0"/>
              <a:t>in vivo </a:t>
            </a:r>
            <a:r>
              <a:rPr lang="sr-Cyrl-CS" sz="3600" dirty="0" smtClean="0"/>
              <a:t>инхибиције ензима -</a:t>
            </a:r>
            <a:endParaRPr lang="en-US" sz="3600" dirty="0"/>
          </a:p>
        </p:txBody>
      </p:sp>
      <p:sp>
        <p:nvSpPr>
          <p:cNvPr id="3" name="Content Placeholder 2"/>
          <p:cNvSpPr>
            <a:spLocks noGrp="1"/>
          </p:cNvSpPr>
          <p:nvPr>
            <p:ph idx="1"/>
          </p:nvPr>
        </p:nvSpPr>
        <p:spPr>
          <a:xfrm>
            <a:off x="683568" y="1628800"/>
            <a:ext cx="7920880" cy="4176464"/>
          </a:xfrm>
        </p:spPr>
        <p:txBody>
          <a:bodyPr>
            <a:normAutofit/>
          </a:bodyPr>
          <a:lstStyle/>
          <a:p>
            <a:r>
              <a:rPr lang="sr-Cyrl-RS" dirty="0" smtClean="0"/>
              <a:t>Предвиђање </a:t>
            </a:r>
            <a:r>
              <a:rPr lang="en-US" i="1" dirty="0" smtClean="0"/>
              <a:t>in vivo </a:t>
            </a:r>
            <a:r>
              <a:rPr lang="sr-Cyrl-RS" dirty="0" smtClean="0"/>
              <a:t>интеракција међу лековима према </a:t>
            </a:r>
            <a:r>
              <a:rPr lang="en-US" i="1" dirty="0" smtClean="0"/>
              <a:t>in vitro </a:t>
            </a:r>
            <a:r>
              <a:rPr lang="sr-Cyrl-RS" dirty="0" smtClean="0"/>
              <a:t>подацима</a:t>
            </a:r>
            <a:r>
              <a:rPr lang="en-US" dirty="0" smtClean="0"/>
              <a:t>:</a:t>
            </a:r>
            <a:endParaRPr lang="sr-Cyrl-RS" dirty="0" smtClean="0"/>
          </a:p>
          <a:p>
            <a:pPr>
              <a:buNone/>
            </a:pPr>
            <a:r>
              <a:rPr lang="sr-Cyrl-RS" dirty="0" smtClean="0"/>
              <a:t>	</a:t>
            </a:r>
            <a:r>
              <a:rPr lang="en-US" dirty="0" smtClean="0"/>
              <a:t>I/</a:t>
            </a:r>
            <a:r>
              <a:rPr lang="en-US" dirty="0" err="1" smtClean="0"/>
              <a:t>Ki</a:t>
            </a:r>
            <a:r>
              <a:rPr lang="en-US" dirty="0" smtClean="0"/>
              <a:t> &gt; </a:t>
            </a:r>
            <a:r>
              <a:rPr lang="sr-Cyrl-RS" dirty="0" smtClean="0"/>
              <a:t>1: лек има висок инхибиторни ризик</a:t>
            </a:r>
          </a:p>
          <a:p>
            <a:pPr>
              <a:buNone/>
            </a:pPr>
            <a:r>
              <a:rPr lang="sr-Cyrl-RS" dirty="0" smtClean="0"/>
              <a:t>	1</a:t>
            </a:r>
            <a:r>
              <a:rPr lang="sr-Cyrl-RS" dirty="0" smtClean="0">
                <a:latin typeface="Calibri"/>
              </a:rPr>
              <a:t>&gt; </a:t>
            </a:r>
            <a:r>
              <a:rPr lang="en-US" dirty="0" smtClean="0"/>
              <a:t>I/</a:t>
            </a:r>
            <a:r>
              <a:rPr lang="en-US" dirty="0" err="1" smtClean="0"/>
              <a:t>Ki</a:t>
            </a:r>
            <a:r>
              <a:rPr lang="en-US" dirty="0" smtClean="0"/>
              <a:t> &gt; </a:t>
            </a:r>
            <a:r>
              <a:rPr lang="sr-Cyrl-RS" dirty="0" smtClean="0"/>
              <a:t>0,1: лек </a:t>
            </a:r>
            <a:r>
              <a:rPr lang="sr-Cyrl-RS" smtClean="0"/>
              <a:t>има </a:t>
            </a:r>
            <a:r>
              <a:rPr lang="sr-Cyrl-RS" smtClean="0"/>
              <a:t>умерен инхибиторни </a:t>
            </a:r>
            <a:r>
              <a:rPr lang="sr-Cyrl-RS" dirty="0" smtClean="0"/>
              <a:t>ризик</a:t>
            </a:r>
          </a:p>
          <a:p>
            <a:pPr>
              <a:buNone/>
            </a:pPr>
            <a:r>
              <a:rPr lang="sr-Cyrl-RS" dirty="0" smtClean="0"/>
              <a:t>	</a:t>
            </a:r>
            <a:r>
              <a:rPr lang="en-US" dirty="0" smtClean="0"/>
              <a:t>I/</a:t>
            </a:r>
            <a:r>
              <a:rPr lang="en-US" dirty="0" err="1" smtClean="0"/>
              <a:t>Ki</a:t>
            </a:r>
            <a:r>
              <a:rPr lang="sr-Cyrl-RS" dirty="0" smtClean="0"/>
              <a:t> </a:t>
            </a:r>
            <a:r>
              <a:rPr lang="en-US" dirty="0" smtClean="0"/>
              <a:t>&lt;</a:t>
            </a:r>
            <a:r>
              <a:rPr lang="sr-Cyrl-RS" dirty="0" smtClean="0"/>
              <a:t> 0,1: лек има низак инхибиторни ризик</a:t>
            </a:r>
          </a:p>
          <a:p>
            <a:pPr lvl="1">
              <a:buNone/>
            </a:pPr>
            <a:r>
              <a:rPr lang="sr-Cyrl-RS" dirty="0" smtClean="0"/>
              <a:t>	</a:t>
            </a:r>
            <a:r>
              <a:rPr lang="en-US" dirty="0" err="1" smtClean="0"/>
              <a:t>Ki</a:t>
            </a:r>
            <a:r>
              <a:rPr lang="en-US" dirty="0" smtClean="0"/>
              <a:t> </a:t>
            </a:r>
            <a:r>
              <a:rPr lang="sr-Cyrl-RS" dirty="0" smtClean="0"/>
              <a:t>- константа инхибиције: концентрација инхибитора довољна да, у одсуству супстрата, окупира 50% ензима</a:t>
            </a:r>
          </a:p>
          <a:p>
            <a:pPr lvl="1">
              <a:buNone/>
            </a:pPr>
            <a:r>
              <a:rPr lang="sr-Cyrl-RS" dirty="0" smtClean="0"/>
              <a:t>	</a:t>
            </a:r>
            <a:r>
              <a:rPr lang="en-US" dirty="0" smtClean="0"/>
              <a:t>I </a:t>
            </a:r>
            <a:r>
              <a:rPr lang="sr-Cyrl-RS" dirty="0" smtClean="0"/>
              <a:t> - максимална концентрација инхибитора која се може постићи </a:t>
            </a:r>
            <a:r>
              <a:rPr lang="en-US" i="1" dirty="0" smtClean="0"/>
              <a:t>in </a:t>
            </a:r>
            <a:r>
              <a:rPr lang="en-US" i="1" dirty="0" err="1" smtClean="0"/>
              <a:t>viv</a:t>
            </a:r>
            <a:r>
              <a:rPr lang="sr-Cyrl-RS" i="1" dirty="0" smtClean="0"/>
              <a:t>о</a:t>
            </a:r>
          </a:p>
          <a:p>
            <a:pPr marL="457200" indent="-457200"/>
            <a:endParaRPr lang="en-US" dirty="0" smtClean="0"/>
          </a:p>
          <a:p>
            <a:endParaRPr lang="sr-Cyrl-RS" dirty="0" smtClean="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304800"/>
            <a:ext cx="8280920" cy="1143000"/>
          </a:xfrm>
        </p:spPr>
        <p:txBody>
          <a:bodyPr>
            <a:noAutofit/>
          </a:bodyPr>
          <a:lstStyle/>
          <a:p>
            <a:r>
              <a:rPr lang="sr-Cyrl-RS" sz="3600" dirty="0" smtClean="0"/>
              <a:t>Интеракције на нивоу метаболизма </a:t>
            </a:r>
            <a:br>
              <a:rPr lang="sr-Cyrl-RS" sz="3600" dirty="0" smtClean="0"/>
            </a:br>
            <a:r>
              <a:rPr lang="sr-Cyrl-RS" sz="3600" dirty="0" smtClean="0"/>
              <a:t>- процена процента </a:t>
            </a:r>
            <a:r>
              <a:rPr lang="sr-Cyrl-CS" sz="3600" dirty="0" smtClean="0"/>
              <a:t>инхибиције ензима -</a:t>
            </a:r>
            <a:endParaRPr lang="en-US" sz="3600" dirty="0"/>
          </a:p>
        </p:txBody>
      </p:sp>
      <p:sp>
        <p:nvSpPr>
          <p:cNvPr id="3" name="Content Placeholder 2"/>
          <p:cNvSpPr>
            <a:spLocks noGrp="1"/>
          </p:cNvSpPr>
          <p:nvPr>
            <p:ph idx="1"/>
          </p:nvPr>
        </p:nvSpPr>
        <p:spPr>
          <a:xfrm>
            <a:off x="683568" y="1628800"/>
            <a:ext cx="8064896" cy="4896544"/>
          </a:xfrm>
        </p:spPr>
        <p:txBody>
          <a:bodyPr>
            <a:normAutofit/>
          </a:bodyPr>
          <a:lstStyle/>
          <a:p>
            <a:pPr marL="457200" indent="-457200"/>
            <a:endParaRPr lang="en-US" dirty="0" smtClean="0"/>
          </a:p>
          <a:p>
            <a:endParaRPr lang="sr-Cyrl-RS" dirty="0" smtClean="0"/>
          </a:p>
        </p:txBody>
      </p:sp>
      <p:sp>
        <p:nvSpPr>
          <p:cNvPr id="4" name="Content Placeholder 2"/>
          <p:cNvSpPr txBox="1">
            <a:spLocks/>
          </p:cNvSpPr>
          <p:nvPr/>
        </p:nvSpPr>
        <p:spPr bwMode="auto">
          <a:xfrm>
            <a:off x="683568" y="1628800"/>
            <a:ext cx="8064896" cy="504056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normAutofit/>
          </a:bodyPr>
          <a:lstStyle/>
          <a:p>
            <a:pPr marL="342900" marR="0" lvl="0" indent="-342900" algn="l" defTabSz="914400" rtl="0" eaLnBrk="1" fontAlgn="base" latinLnBrk="0" hangingPunct="1">
              <a:lnSpc>
                <a:spcPct val="100000"/>
              </a:lnSpc>
              <a:spcBef>
                <a:spcPct val="20000"/>
              </a:spcBef>
              <a:spcAft>
                <a:spcPct val="0"/>
              </a:spcAft>
              <a:buClr>
                <a:schemeClr val="tx1"/>
              </a:buClr>
              <a:buSzTx/>
              <a:buFont typeface="Wingdings" pitchFamily="2" charset="2"/>
              <a:buChar char="w"/>
              <a:tabLst/>
              <a:defRPr/>
            </a:pPr>
            <a:r>
              <a:rPr kumimoji="1" lang="sr-Cyrl-RS" sz="2400" b="0" i="0" u="none" strike="noStrike" kern="0" cap="none" spc="0" normalizeH="0" baseline="0" noProof="0" dirty="0" smtClean="0">
                <a:ln>
                  <a:noFill/>
                </a:ln>
                <a:solidFill>
                  <a:schemeClr val="tx1"/>
                </a:solidFill>
                <a:effectLst/>
                <a:uLnTx/>
                <a:uFillTx/>
                <a:latin typeface="+mn-lt"/>
                <a:ea typeface="+mn-ea"/>
                <a:cs typeface="+mn-cs"/>
              </a:rPr>
              <a:t>Проценат реверзибилне инхибиције ензима може се одредити као:</a:t>
            </a:r>
          </a:p>
          <a:p>
            <a:pPr marL="342900" marR="0" lvl="0" indent="-342900" algn="l" defTabSz="914400" rtl="0" eaLnBrk="1" fontAlgn="base" latinLnBrk="0" hangingPunct="1">
              <a:lnSpc>
                <a:spcPct val="100000"/>
              </a:lnSpc>
              <a:spcBef>
                <a:spcPct val="20000"/>
              </a:spcBef>
              <a:spcAft>
                <a:spcPct val="0"/>
              </a:spcAft>
              <a:buClr>
                <a:schemeClr val="tx1"/>
              </a:buClr>
              <a:buSzTx/>
              <a:tabLst/>
              <a:defRPr/>
            </a:pPr>
            <a:r>
              <a:rPr lang="sr-Cyrl-RS" kern="0" dirty="0" smtClean="0">
                <a:latin typeface="+mn-lt"/>
                <a:ea typeface="+mn-ea"/>
              </a:rPr>
              <a:t>	</a:t>
            </a:r>
            <a:r>
              <a:rPr lang="en-US" kern="0" dirty="0" smtClean="0">
                <a:latin typeface="+mn-lt"/>
                <a:ea typeface="+mn-ea"/>
              </a:rPr>
              <a:t>(</a:t>
            </a:r>
            <a:r>
              <a:rPr lang="en-US" kern="0" noProof="0" dirty="0" smtClean="0">
                <a:latin typeface="+mn-lt"/>
                <a:ea typeface="+mn-ea"/>
              </a:rPr>
              <a:t>I/</a:t>
            </a:r>
            <a:r>
              <a:rPr kumimoji="1" lang="en-US" sz="2400" b="0" i="0" u="none" strike="noStrike" kern="0" cap="none" spc="0" normalizeH="0" baseline="0" noProof="0" dirty="0" err="1" smtClean="0">
                <a:ln>
                  <a:noFill/>
                </a:ln>
                <a:solidFill>
                  <a:schemeClr val="tx1"/>
                </a:solidFill>
                <a:effectLst/>
                <a:uLnTx/>
                <a:uFillTx/>
                <a:latin typeface="+mn-lt"/>
                <a:ea typeface="+mn-ea"/>
                <a:cs typeface="+mn-cs"/>
              </a:rPr>
              <a:t>Ki</a:t>
            </a:r>
            <a:r>
              <a:rPr kumimoji="1" lang="en-US" sz="2400" b="0" i="0" u="none" strike="noStrike" kern="0" cap="none" spc="0" normalizeH="0" baseline="0" noProof="0" dirty="0" smtClean="0">
                <a:ln>
                  <a:noFill/>
                </a:ln>
                <a:solidFill>
                  <a:schemeClr val="tx1"/>
                </a:solidFill>
                <a:effectLst/>
                <a:uLnTx/>
                <a:uFillTx/>
                <a:latin typeface="+mn-lt"/>
                <a:ea typeface="+mn-ea"/>
                <a:cs typeface="+mn-cs"/>
              </a:rPr>
              <a:t>)</a:t>
            </a:r>
            <a:r>
              <a:rPr lang="en-US" kern="0" noProof="0" dirty="0" smtClean="0">
                <a:latin typeface="+mn-lt"/>
                <a:ea typeface="+mn-ea"/>
              </a:rPr>
              <a:t> / (1 + I/</a:t>
            </a:r>
            <a:r>
              <a:rPr lang="en-US" kern="0" noProof="0" dirty="0" err="1" smtClean="0">
                <a:latin typeface="+mn-lt"/>
                <a:ea typeface="+mn-ea"/>
              </a:rPr>
              <a:t>Ki</a:t>
            </a:r>
            <a:r>
              <a:rPr lang="en-US" kern="0" noProof="0" dirty="0" smtClean="0">
                <a:latin typeface="+mn-lt"/>
                <a:ea typeface="+mn-ea"/>
              </a:rPr>
              <a:t> + S/K</a:t>
            </a:r>
            <a:r>
              <a:rPr lang="sr-Cyrl-RS" kern="0" noProof="0" dirty="0" smtClean="0">
                <a:latin typeface="+mn-lt"/>
                <a:ea typeface="+mn-ea"/>
              </a:rPr>
              <a:t>м</a:t>
            </a:r>
            <a:r>
              <a:rPr lang="en-US" kern="0" noProof="0" dirty="0" smtClean="0">
                <a:latin typeface="+mn-lt"/>
                <a:ea typeface="+mn-ea"/>
              </a:rPr>
              <a:t>) </a:t>
            </a:r>
            <a:r>
              <a:rPr lang="sr-Cyrl-RS" kern="0" noProof="0" dirty="0" smtClean="0">
                <a:latin typeface="+mn-lt"/>
                <a:ea typeface="+mn-ea"/>
              </a:rPr>
              <a:t>– за компетитивну инхибицију</a:t>
            </a:r>
            <a:endParaRPr lang="en-US" kern="0" noProof="0" dirty="0" smtClean="0">
              <a:latin typeface="+mn-lt"/>
              <a:ea typeface="+mn-ea"/>
            </a:endParaRPr>
          </a:p>
          <a:p>
            <a:pPr marL="342900" lvl="0" indent="-342900">
              <a:spcBef>
                <a:spcPct val="20000"/>
              </a:spcBef>
              <a:buClr>
                <a:schemeClr val="tx1"/>
              </a:buClr>
            </a:pPr>
            <a:r>
              <a:rPr lang="sr-Cyrl-RS" kern="0" dirty="0" smtClean="0">
                <a:latin typeface="+mn-lt"/>
              </a:rPr>
              <a:t>	</a:t>
            </a:r>
            <a:r>
              <a:rPr lang="en-US" kern="0" dirty="0" smtClean="0">
                <a:latin typeface="+mn-lt"/>
              </a:rPr>
              <a:t>(I/</a:t>
            </a:r>
            <a:r>
              <a:rPr lang="en-US" kern="0" dirty="0" err="1" smtClean="0">
                <a:latin typeface="+mn-lt"/>
              </a:rPr>
              <a:t>Ki</a:t>
            </a:r>
            <a:r>
              <a:rPr lang="en-US" kern="0" dirty="0" smtClean="0">
                <a:latin typeface="+mn-lt"/>
              </a:rPr>
              <a:t>) / (1 + I/</a:t>
            </a:r>
            <a:r>
              <a:rPr lang="en-US" kern="0" dirty="0" err="1" smtClean="0">
                <a:latin typeface="+mn-lt"/>
              </a:rPr>
              <a:t>Ki</a:t>
            </a:r>
            <a:r>
              <a:rPr lang="en-US" kern="0" dirty="0" smtClean="0">
                <a:latin typeface="+mn-lt"/>
              </a:rPr>
              <a:t>)</a:t>
            </a:r>
            <a:r>
              <a:rPr lang="sr-Cyrl-RS" kern="0" dirty="0" smtClean="0">
                <a:latin typeface="+mn-lt"/>
              </a:rPr>
              <a:t> – за некомпетитивну инхибицију</a:t>
            </a:r>
            <a:endParaRPr lang="en-US" kern="0" dirty="0" smtClean="0">
              <a:latin typeface="+mn-lt"/>
            </a:endParaRPr>
          </a:p>
          <a:p>
            <a:pPr marL="342900" lvl="0" indent="-342900">
              <a:spcBef>
                <a:spcPct val="20000"/>
              </a:spcBef>
              <a:buClr>
                <a:schemeClr val="tx1"/>
              </a:buClr>
            </a:pPr>
            <a:r>
              <a:rPr lang="sr-Cyrl-RS" kern="0" dirty="0" smtClean="0">
                <a:latin typeface="+mn-lt"/>
              </a:rPr>
              <a:t>	</a:t>
            </a:r>
            <a:r>
              <a:rPr lang="en-US" kern="0" dirty="0" smtClean="0">
                <a:latin typeface="+mn-lt"/>
              </a:rPr>
              <a:t>(I/</a:t>
            </a:r>
            <a:r>
              <a:rPr lang="en-US" kern="0" dirty="0" err="1" smtClean="0">
                <a:latin typeface="+mn-lt"/>
              </a:rPr>
              <a:t>Ki</a:t>
            </a:r>
            <a:r>
              <a:rPr lang="en-US" kern="0" dirty="0" smtClean="0">
                <a:latin typeface="+mn-lt"/>
              </a:rPr>
              <a:t>) / (1 + I/</a:t>
            </a:r>
            <a:r>
              <a:rPr lang="en-US" kern="0" dirty="0" err="1" smtClean="0">
                <a:latin typeface="+mn-lt"/>
              </a:rPr>
              <a:t>Ki</a:t>
            </a:r>
            <a:r>
              <a:rPr lang="en-US" kern="0" dirty="0" smtClean="0">
                <a:latin typeface="+mn-lt"/>
              </a:rPr>
              <a:t> + K</a:t>
            </a:r>
            <a:r>
              <a:rPr lang="sr-Cyrl-RS" kern="0" dirty="0" smtClean="0">
                <a:latin typeface="+mn-lt"/>
              </a:rPr>
              <a:t>м</a:t>
            </a:r>
            <a:r>
              <a:rPr lang="en-US" kern="0" dirty="0" smtClean="0">
                <a:latin typeface="+mn-lt"/>
              </a:rPr>
              <a:t>/S) </a:t>
            </a:r>
            <a:r>
              <a:rPr lang="sr-Cyrl-RS" kern="0" dirty="0" smtClean="0">
                <a:latin typeface="+mn-lt"/>
              </a:rPr>
              <a:t>– за инкомпетитивну инхибицију</a:t>
            </a:r>
            <a:endParaRPr lang="en-US" kern="0" dirty="0" smtClean="0">
              <a:latin typeface="+mn-lt"/>
            </a:endParaRPr>
          </a:p>
          <a:p>
            <a:pPr marL="800100" lvl="1" indent="-342900">
              <a:spcBef>
                <a:spcPct val="20000"/>
              </a:spcBef>
              <a:buClr>
                <a:schemeClr val="tx1"/>
              </a:buClr>
            </a:pPr>
            <a:r>
              <a:rPr lang="sr-Cyrl-RS" kern="0" dirty="0" smtClean="0">
                <a:latin typeface="+mn-lt"/>
              </a:rPr>
              <a:t>	</a:t>
            </a:r>
            <a:r>
              <a:rPr lang="en-US" sz="2200" kern="0" dirty="0" smtClean="0">
                <a:latin typeface="+mn-lt"/>
              </a:rPr>
              <a:t>I </a:t>
            </a:r>
            <a:r>
              <a:rPr lang="sr-Cyrl-RS" sz="2200" kern="0" dirty="0" smtClean="0">
                <a:latin typeface="+mn-lt"/>
              </a:rPr>
              <a:t>– концентрација инхибитора; </a:t>
            </a:r>
            <a:r>
              <a:rPr lang="en-US" sz="2200" kern="0" dirty="0" smtClean="0">
                <a:latin typeface="+mn-lt"/>
              </a:rPr>
              <a:t>S </a:t>
            </a:r>
            <a:r>
              <a:rPr lang="sr-Cyrl-RS" sz="2200" kern="0" dirty="0" smtClean="0">
                <a:latin typeface="+mn-lt"/>
              </a:rPr>
              <a:t>– концентрација супстрата; </a:t>
            </a:r>
            <a:r>
              <a:rPr lang="en-US" sz="2200" kern="0" dirty="0" err="1" smtClean="0">
                <a:latin typeface="+mn-lt"/>
              </a:rPr>
              <a:t>Ki</a:t>
            </a:r>
            <a:r>
              <a:rPr lang="en-US" sz="2200" kern="0" dirty="0" smtClean="0">
                <a:latin typeface="+mn-lt"/>
              </a:rPr>
              <a:t> </a:t>
            </a:r>
            <a:r>
              <a:rPr lang="sr-Cyrl-RS" sz="2200" kern="0" dirty="0" smtClean="0">
                <a:latin typeface="+mn-lt"/>
              </a:rPr>
              <a:t>- </a:t>
            </a:r>
            <a:r>
              <a:rPr lang="sr-Cyrl-RS" sz="2200" dirty="0" smtClean="0">
                <a:latin typeface="+mn-lt"/>
              </a:rPr>
              <a:t>константа инхибиције; </a:t>
            </a:r>
            <a:r>
              <a:rPr lang="en-US" sz="2200" kern="0" dirty="0" smtClean="0">
                <a:latin typeface="+mn-lt"/>
              </a:rPr>
              <a:t>K</a:t>
            </a:r>
            <a:r>
              <a:rPr lang="sr-Cyrl-RS" sz="2200" kern="0" dirty="0" smtClean="0">
                <a:latin typeface="+mn-lt"/>
              </a:rPr>
              <a:t>м - </a:t>
            </a:r>
            <a:r>
              <a:rPr lang="en-US" sz="2200" dirty="0" err="1" smtClean="0">
                <a:latin typeface="+mn-lt"/>
              </a:rPr>
              <a:t>Mihaelis-Menten</a:t>
            </a:r>
            <a:r>
              <a:rPr lang="sr-Cyrl-RS" sz="2200" dirty="0" smtClean="0">
                <a:latin typeface="+mn-lt"/>
              </a:rPr>
              <a:t> константа (концентрација лека при којој је брзина метаболизма једнака половини </a:t>
            </a:r>
            <a:r>
              <a:rPr lang="en-US" sz="2200" dirty="0" err="1" smtClean="0">
                <a:latin typeface="+mn-lt"/>
              </a:rPr>
              <a:t>V</a:t>
            </a:r>
            <a:r>
              <a:rPr lang="en-US" sz="2200" baseline="-25000" dirty="0" err="1" smtClean="0">
                <a:latin typeface="+mn-lt"/>
              </a:rPr>
              <a:t>max</a:t>
            </a:r>
            <a:r>
              <a:rPr lang="sr-Cyrl-RS" sz="2200" dirty="0" smtClean="0">
                <a:latin typeface="+mn-lt"/>
              </a:rPr>
              <a:t> )</a:t>
            </a:r>
            <a:endParaRPr lang="en-US" sz="2200" kern="0" dirty="0" smtClean="0">
              <a:latin typeface="+mn-lt"/>
            </a:endParaRPr>
          </a:p>
          <a:p>
            <a:pPr marL="342900" lvl="0" indent="-342900">
              <a:spcBef>
                <a:spcPct val="20000"/>
              </a:spcBef>
              <a:buClr>
                <a:schemeClr val="tx1"/>
              </a:buClr>
              <a:buFont typeface="Wingdings" pitchFamily="2" charset="2"/>
              <a:buChar char="w"/>
            </a:pPr>
            <a:endParaRPr kumimoji="1" lang="sr-Cyrl-RS" sz="2000" b="0" i="1" u="none" strike="noStrike" kern="0" cap="none" spc="0" normalizeH="0" baseline="0" noProof="0" dirty="0" smtClean="0">
              <a:ln>
                <a:noFill/>
              </a:ln>
              <a:solidFill>
                <a:schemeClr val="tx1"/>
              </a:solidFill>
              <a:effectLst/>
              <a:uLnTx/>
              <a:uFillTx/>
              <a:latin typeface="+mn-lt"/>
              <a:ea typeface="新細明體" pitchFamily="18" charset="-120"/>
            </a:endParaRPr>
          </a:p>
          <a:p>
            <a:pPr marL="457200" marR="0" lvl="0" indent="-457200" algn="l" defTabSz="914400" rtl="0" eaLnBrk="1" fontAlgn="base" latinLnBrk="0" hangingPunct="1">
              <a:lnSpc>
                <a:spcPct val="100000"/>
              </a:lnSpc>
              <a:spcBef>
                <a:spcPct val="20000"/>
              </a:spcBef>
              <a:spcAft>
                <a:spcPct val="0"/>
              </a:spcAft>
              <a:buClr>
                <a:schemeClr val="tx1"/>
              </a:buClr>
              <a:buSzTx/>
              <a:buFont typeface="Wingdings" pitchFamily="2" charset="2"/>
              <a:buChar char="w"/>
              <a:tabLst/>
              <a:defRPr/>
            </a:pPr>
            <a:endParaRPr kumimoji="1" lang="en-US" sz="2400" b="0" i="0" u="none" strike="noStrike" kern="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base" latinLnBrk="0" hangingPunct="1">
              <a:lnSpc>
                <a:spcPct val="100000"/>
              </a:lnSpc>
              <a:spcBef>
                <a:spcPct val="20000"/>
              </a:spcBef>
              <a:spcAft>
                <a:spcPct val="0"/>
              </a:spcAft>
              <a:buClr>
                <a:schemeClr val="tx1"/>
              </a:buClr>
              <a:buSzTx/>
              <a:buFont typeface="Wingdings" pitchFamily="2" charset="2"/>
              <a:buChar char="w"/>
              <a:tabLst/>
              <a:defRPr/>
            </a:pPr>
            <a:endParaRPr kumimoji="1" lang="sr-Cyrl-RS" sz="2400" b="0" i="0" u="none" strike="noStrike" kern="0" cap="none" spc="0" normalizeH="0" baseline="0" noProof="0" dirty="0" smtClean="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b="1" dirty="0" smtClean="0"/>
              <a:t>Интеракције на нивоу излучивања</a:t>
            </a:r>
            <a:endParaRPr lang="en-US" sz="3600" b="1" dirty="0"/>
          </a:p>
        </p:txBody>
      </p:sp>
      <p:sp>
        <p:nvSpPr>
          <p:cNvPr id="3" name="Content Placeholder 2"/>
          <p:cNvSpPr>
            <a:spLocks noGrp="1"/>
          </p:cNvSpPr>
          <p:nvPr>
            <p:ph idx="1"/>
          </p:nvPr>
        </p:nvSpPr>
        <p:spPr>
          <a:xfrm>
            <a:off x="683568" y="1628800"/>
            <a:ext cx="8064896" cy="5229200"/>
          </a:xfrm>
        </p:spPr>
        <p:txBody>
          <a:bodyPr>
            <a:normAutofit/>
          </a:bodyPr>
          <a:lstStyle/>
          <a:p>
            <a:pPr marL="457200" indent="-457200"/>
            <a:r>
              <a:rPr lang="sr-Cyrl-RS" dirty="0" smtClean="0"/>
              <a:t>Могу довести до промена у излучивању лека на нивоу:</a:t>
            </a:r>
          </a:p>
          <a:p>
            <a:pPr marL="857250" lvl="1" indent="-457200"/>
            <a:r>
              <a:rPr lang="sr-Cyrl-RS" dirty="0" smtClean="0"/>
              <a:t>Бубрега</a:t>
            </a:r>
          </a:p>
          <a:p>
            <a:pPr marL="1257300" lvl="2" indent="-457200"/>
            <a:r>
              <a:rPr lang="sr-Cyrl-RS" dirty="0" smtClean="0"/>
              <a:t>механизми укључују промене </a:t>
            </a:r>
            <a:r>
              <a:rPr lang="en-US" dirty="0" smtClean="0"/>
              <a:t>pH </a:t>
            </a:r>
            <a:r>
              <a:rPr lang="sr-Cyrl-RS" dirty="0" smtClean="0"/>
              <a:t>вредности урина, промене активне тубуларне секреције и измењен проток крви кроз бубреге </a:t>
            </a:r>
          </a:p>
          <a:p>
            <a:pPr marL="857250" lvl="1" indent="-457200">
              <a:buClr>
                <a:srgbClr val="003D62"/>
              </a:buClr>
            </a:pPr>
            <a:r>
              <a:rPr lang="sr-Cyrl-RS" dirty="0" smtClean="0"/>
              <a:t>Билијарног система</a:t>
            </a:r>
          </a:p>
          <a:p>
            <a:pPr marL="1257300" lvl="2" indent="-457200">
              <a:buClr>
                <a:srgbClr val="003D62"/>
              </a:buClr>
            </a:pPr>
            <a:r>
              <a:rPr lang="sr-Cyrl-RS" dirty="0" smtClean="0"/>
              <a:t>механизми укључују инхибицију транспортних система и инхибицију конверзије излученог коњугованог лека у цревима и следствене ентерохепатичне рециркулације</a:t>
            </a:r>
          </a:p>
          <a:p>
            <a:pPr marL="457200" lvl="0" indent="-457200">
              <a:buClr>
                <a:srgbClr val="003D62"/>
              </a:buClr>
            </a:pPr>
            <a:endParaRPr lang="sr-Cyrl-RS" dirty="0"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sr-Cyrl-RS" b="1" dirty="0" smtClean="0"/>
              <a:t>Фармакокинетичке интеракције међу лековима</a:t>
            </a:r>
            <a:endParaRPr lang="en-US" b="1" dirty="0"/>
          </a:p>
        </p:txBody>
      </p:sp>
      <p:sp>
        <p:nvSpPr>
          <p:cNvPr id="5" name="Content Placeholder 4"/>
          <p:cNvSpPr>
            <a:spLocks noGrp="1"/>
          </p:cNvSpPr>
          <p:nvPr>
            <p:ph idx="1"/>
          </p:nvPr>
        </p:nvSpPr>
        <p:spPr>
          <a:xfrm>
            <a:off x="683568" y="1628800"/>
            <a:ext cx="8064896" cy="4680520"/>
          </a:xfrm>
        </p:spPr>
        <p:txBody>
          <a:bodyPr>
            <a:normAutofit/>
          </a:bodyPr>
          <a:lstStyle/>
          <a:p>
            <a:r>
              <a:rPr lang="sr-Cyrl-RS" dirty="0" smtClean="0"/>
              <a:t>Подразумевају промену ефекта једног лека у присуству другог, која је последица измена које настају на нивоу апсорпције, дистрибуције, метаболизма или излучивања</a:t>
            </a:r>
          </a:p>
          <a:p>
            <a:pPr lvl="1"/>
            <a:r>
              <a:rPr lang="sr-Cyrl-RS" dirty="0" smtClean="0"/>
              <a:t>у ширем смислу обухватају и интеракције лека са храном, биљним препаратима и факторима средине</a:t>
            </a:r>
            <a:endParaRPr lang="en-US" dirty="0" smtClean="0"/>
          </a:p>
          <a:p>
            <a:pPr lvl="1"/>
            <a:r>
              <a:rPr lang="sr-Cyrl-RS" dirty="0" smtClean="0"/>
              <a:t>процене инциденце варирају међу популацијама, вредности иду и до 50%</a:t>
            </a:r>
          </a:p>
          <a:p>
            <a:pPr lvl="2"/>
            <a:r>
              <a:rPr lang="sr-Cyrl-RS" dirty="0" smtClean="0"/>
              <a:t>најугроженији су стари и тешки и хронични болесници, због броја истовремено примењених лекова (вероватноћа интеракције експоненцијално расте са бројем лекова које пацијент узима) и укупног здравственог стања</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dirty="0" smtClean="0"/>
              <a:t>Интеракције на нивоу излучивања</a:t>
            </a:r>
            <a:br>
              <a:rPr lang="sr-Cyrl-RS" sz="3600" dirty="0" smtClean="0"/>
            </a:br>
            <a:r>
              <a:rPr lang="sr-Cyrl-RS" sz="3600" dirty="0" smtClean="0"/>
              <a:t>- клинички значајни примери -</a:t>
            </a:r>
            <a:endParaRPr lang="en-US" sz="3600" dirty="0"/>
          </a:p>
        </p:txBody>
      </p:sp>
      <p:sp>
        <p:nvSpPr>
          <p:cNvPr id="3" name="Content Placeholder 2"/>
          <p:cNvSpPr>
            <a:spLocks noGrp="1"/>
          </p:cNvSpPr>
          <p:nvPr>
            <p:ph idx="1"/>
          </p:nvPr>
        </p:nvSpPr>
        <p:spPr>
          <a:xfrm>
            <a:off x="683568" y="1628800"/>
            <a:ext cx="8064896" cy="3888432"/>
          </a:xfrm>
        </p:spPr>
        <p:txBody>
          <a:bodyPr>
            <a:normAutofit lnSpcReduction="10000"/>
          </a:bodyPr>
          <a:lstStyle/>
          <a:p>
            <a:pPr marL="457200" indent="-457200"/>
            <a:r>
              <a:rPr lang="sr-Cyrl-RS" dirty="0" smtClean="0"/>
              <a:t>Промене </a:t>
            </a:r>
            <a:r>
              <a:rPr lang="en-US" dirty="0" smtClean="0"/>
              <a:t>pH </a:t>
            </a:r>
            <a:r>
              <a:rPr lang="sr-Cyrl-RS" dirty="0" smtClean="0"/>
              <a:t>вредности урина</a:t>
            </a:r>
            <a:r>
              <a:rPr lang="en-US" dirty="0" smtClean="0"/>
              <a:t>: a</a:t>
            </a:r>
            <a:r>
              <a:rPr lang="sr-Cyrl-RS" dirty="0" smtClean="0"/>
              <a:t>спирин + </a:t>
            </a:r>
            <a:r>
              <a:rPr lang="en-US" dirty="0" smtClean="0"/>
              <a:t>NaHCO</a:t>
            </a:r>
            <a:r>
              <a:rPr lang="en-US" baseline="-25000" dirty="0" smtClean="0"/>
              <a:t>3</a:t>
            </a:r>
            <a:r>
              <a:rPr lang="en-US" dirty="0" smtClean="0"/>
              <a:t> </a:t>
            </a:r>
            <a:endParaRPr lang="sr-Cyrl-RS" dirty="0" smtClean="0"/>
          </a:p>
          <a:p>
            <a:pPr marL="857250" lvl="1" indent="-457200"/>
            <a:r>
              <a:rPr lang="sr-Cyrl-RS" dirty="0" smtClean="0"/>
              <a:t>примена бикарбоната повећава </a:t>
            </a:r>
            <a:r>
              <a:rPr lang="en-US" dirty="0" smtClean="0"/>
              <a:t>pH </a:t>
            </a:r>
            <a:r>
              <a:rPr lang="sr-Cyrl-RS" dirty="0" smtClean="0"/>
              <a:t>урина; аспирин се излучује тубуларном секрецијом и слабије реапсорбује ако се у примарном урину нађе у јонизованој форми; већи</a:t>
            </a:r>
            <a:r>
              <a:rPr lang="en-US" dirty="0" smtClean="0"/>
              <a:t> pH</a:t>
            </a:r>
            <a:r>
              <a:rPr lang="sr-Cyrl-RS" dirty="0" smtClean="0"/>
              <a:t> урина значи већу јонизованост аспирина и последично мању реапсорпцију тј. повећано излучивање, чиме се његова концентрацију у крви смањује (бикарбонати истовремено примењивани са аспирином смањују просечну концентрацију салицилата у крви за 44%*)</a:t>
            </a:r>
          </a:p>
          <a:p>
            <a:pPr lvl="1" algn="r">
              <a:buNone/>
            </a:pPr>
            <a:r>
              <a:rPr lang="en-US" dirty="0" smtClean="0"/>
              <a:t>*Levy G, et al. </a:t>
            </a:r>
            <a:r>
              <a:rPr lang="en-US" i="1" dirty="0" smtClean="0"/>
              <a:t>JAMA (1971) 217, 81</a:t>
            </a:r>
            <a:endParaRPr lang="sr-Cyrl-RS" dirty="0" smtClean="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dirty="0" smtClean="0"/>
              <a:t>Интеракције на нивоу излучивања</a:t>
            </a:r>
            <a:br>
              <a:rPr lang="sr-Cyrl-RS" sz="3600" dirty="0" smtClean="0"/>
            </a:br>
            <a:r>
              <a:rPr lang="sr-Cyrl-RS" sz="3600" dirty="0" smtClean="0"/>
              <a:t>- клинички значајни примери -</a:t>
            </a:r>
            <a:endParaRPr lang="en-US" sz="3600" dirty="0"/>
          </a:p>
        </p:txBody>
      </p:sp>
      <p:sp>
        <p:nvSpPr>
          <p:cNvPr id="3" name="Content Placeholder 2"/>
          <p:cNvSpPr>
            <a:spLocks noGrp="1"/>
          </p:cNvSpPr>
          <p:nvPr>
            <p:ph idx="1"/>
          </p:nvPr>
        </p:nvSpPr>
        <p:spPr/>
        <p:txBody>
          <a:bodyPr>
            <a:normAutofit fontScale="92500" lnSpcReduction="10000"/>
          </a:bodyPr>
          <a:lstStyle/>
          <a:p>
            <a:pPr marL="457200" lvl="0" indent="-457200">
              <a:buClr>
                <a:srgbClr val="003D62"/>
              </a:buClr>
            </a:pPr>
            <a:r>
              <a:rPr lang="sr-Cyrl-RS" dirty="0" smtClean="0"/>
              <a:t>Промене активне тубуларне секреције: аспирин + пробенецид</a:t>
            </a:r>
          </a:p>
          <a:p>
            <a:pPr marL="857250" lvl="1" indent="-457200">
              <a:buClr>
                <a:srgbClr val="003D62"/>
              </a:buClr>
            </a:pPr>
            <a:r>
              <a:rPr lang="sr-Cyrl-RS" dirty="0" smtClean="0"/>
              <a:t>пробенецид се излучује активном тубуларном секрецијом, истовремено примењен са аспирином такмичи се са њим за анјонски секреторни систем и повећава концентрацију салицилата у крви и до 4 пута*</a:t>
            </a:r>
            <a:endParaRPr lang="en-US" dirty="0" smtClean="0"/>
          </a:p>
          <a:p>
            <a:pPr marL="857250" lvl="1" indent="-457200" algn="r">
              <a:buClr>
                <a:srgbClr val="003D62"/>
              </a:buClr>
              <a:buNone/>
            </a:pPr>
            <a:r>
              <a:rPr lang="en-US" dirty="0" smtClean="0"/>
              <a:t>*</a:t>
            </a:r>
            <a:r>
              <a:rPr lang="en-US" dirty="0" err="1" smtClean="0"/>
              <a:t>Boger</a:t>
            </a:r>
            <a:r>
              <a:rPr lang="en-US" dirty="0" smtClean="0"/>
              <a:t> WP, et al. </a:t>
            </a:r>
            <a:r>
              <a:rPr lang="en-US" i="1" dirty="0" smtClean="0"/>
              <a:t>Am Rev </a:t>
            </a:r>
            <a:r>
              <a:rPr lang="en-US" i="1" dirty="0" err="1" smtClean="0"/>
              <a:t>Tuberc</a:t>
            </a:r>
            <a:r>
              <a:rPr lang="en-US" i="1" dirty="0" smtClean="0"/>
              <a:t> (1950) 61, 862–7.</a:t>
            </a:r>
          </a:p>
          <a:p>
            <a:pPr marL="457200" lvl="0" indent="-457200">
              <a:buClr>
                <a:srgbClr val="003D62"/>
              </a:buClr>
            </a:pPr>
            <a:r>
              <a:rPr lang="sr-Cyrl-RS" dirty="0" smtClean="0"/>
              <a:t>Измењен проток крви кроз бубреге</a:t>
            </a:r>
            <a:r>
              <a:rPr lang="en-US" dirty="0" smtClean="0"/>
              <a:t>: </a:t>
            </a:r>
            <a:r>
              <a:rPr lang="sr-Cyrl-RS" dirty="0" smtClean="0"/>
              <a:t>литијум + индометацин</a:t>
            </a:r>
          </a:p>
          <a:p>
            <a:pPr marL="857250" lvl="1" indent="-457200">
              <a:buClr>
                <a:srgbClr val="003D62"/>
              </a:buClr>
            </a:pPr>
            <a:r>
              <a:rPr lang="sr-Cyrl-RS" dirty="0" smtClean="0"/>
              <a:t>НСАИЛ инхибирају синтезу простангландина у бубрезима, чиме смањују проток крви кроз њих и повећавају реапсорпцију натријума и литијума; литијум се излучује путем бубрега; истовремено примењен са литијумом, индометацин смањује излучивање литијума и повећава ниво литијума у крви за око 30-60%*</a:t>
            </a:r>
          </a:p>
          <a:p>
            <a:pPr marL="857250" lvl="1" indent="-457200" algn="r">
              <a:buClr>
                <a:srgbClr val="003D62"/>
              </a:buClr>
              <a:buNone/>
            </a:pPr>
            <a:r>
              <a:rPr lang="en-US" dirty="0" smtClean="0"/>
              <a:t>*Hughes BM, et al. Pharmacotherapy</a:t>
            </a:r>
            <a:r>
              <a:rPr lang="en-US" i="1" dirty="0" smtClean="0"/>
              <a:t> (1997) 17, 113-20</a:t>
            </a:r>
            <a:endParaRPr lang="sr-Cyrl-RS" dirty="0" smtClean="0"/>
          </a:p>
          <a:p>
            <a:pPr marL="457200" lvl="0" indent="-457200">
              <a:buClr>
                <a:srgbClr val="003D62"/>
              </a:buClr>
            </a:pPr>
            <a:endParaRPr lang="sr-Cyrl-RS" dirty="0" smtClean="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sr-Cyrl-RS" sz="3600" dirty="0" smtClean="0"/>
              <a:t>Интеракције на нивоу излучивања</a:t>
            </a:r>
            <a:br>
              <a:rPr lang="sr-Cyrl-RS" sz="3600" dirty="0" smtClean="0"/>
            </a:br>
            <a:r>
              <a:rPr lang="sr-Cyrl-RS" sz="3600" dirty="0" smtClean="0"/>
              <a:t>- клинички значајни примери -</a:t>
            </a:r>
            <a:endParaRPr lang="en-US" sz="3600" dirty="0"/>
          </a:p>
        </p:txBody>
      </p:sp>
      <p:sp>
        <p:nvSpPr>
          <p:cNvPr id="3" name="Content Placeholder 2"/>
          <p:cNvSpPr>
            <a:spLocks noGrp="1"/>
          </p:cNvSpPr>
          <p:nvPr>
            <p:ph idx="1"/>
          </p:nvPr>
        </p:nvSpPr>
        <p:spPr/>
        <p:txBody>
          <a:bodyPr>
            <a:normAutofit/>
          </a:bodyPr>
          <a:lstStyle/>
          <a:p>
            <a:pPr marL="457200" indent="-457200"/>
            <a:r>
              <a:rPr lang="sr-Cyrl-RS" dirty="0" smtClean="0"/>
              <a:t>Инхибиција транспортних система</a:t>
            </a:r>
            <a:r>
              <a:rPr lang="en-US" dirty="0" smtClean="0"/>
              <a:t>: </a:t>
            </a:r>
            <a:r>
              <a:rPr lang="sr-Cyrl-RS" dirty="0" smtClean="0"/>
              <a:t>босентан </a:t>
            </a:r>
            <a:r>
              <a:rPr lang="en-US" dirty="0" smtClean="0"/>
              <a:t>+</a:t>
            </a:r>
            <a:r>
              <a:rPr lang="sr-Cyrl-RS" dirty="0" smtClean="0"/>
              <a:t> глибенкламид</a:t>
            </a:r>
            <a:endParaRPr lang="en-US" dirty="0" smtClean="0"/>
          </a:p>
          <a:p>
            <a:pPr marL="857250" lvl="1" indent="-457200"/>
            <a:r>
              <a:rPr lang="sr-Cyrl-RS" dirty="0" smtClean="0"/>
              <a:t>глибенкламид и босентан инхибирају</a:t>
            </a:r>
            <a:r>
              <a:rPr lang="en-US" dirty="0" smtClean="0"/>
              <a:t> </a:t>
            </a:r>
            <a:r>
              <a:rPr lang="sr-Cyrl-RS" dirty="0" smtClean="0"/>
              <a:t>ефлукс транспортер жучних соли; истовремено примењени, један другом смањују </a:t>
            </a:r>
            <a:r>
              <a:rPr lang="en-US" dirty="0" smtClean="0"/>
              <a:t>AUC </a:t>
            </a:r>
            <a:r>
              <a:rPr lang="sr-Cyrl-RS" dirty="0" smtClean="0"/>
              <a:t>и концентрацију у крви: глибенкламид смањује </a:t>
            </a:r>
            <a:r>
              <a:rPr lang="en-US" dirty="0" smtClean="0"/>
              <a:t>AUC </a:t>
            </a:r>
            <a:r>
              <a:rPr lang="sr-Cyrl-RS" dirty="0" smtClean="0"/>
              <a:t>и концентрацију босентана у крви за 24% и 29%, а босентан смањује </a:t>
            </a:r>
            <a:r>
              <a:rPr lang="en-US" dirty="0" smtClean="0"/>
              <a:t>AUC </a:t>
            </a:r>
            <a:r>
              <a:rPr lang="sr-Cyrl-RS" dirty="0" smtClean="0"/>
              <a:t>и концентрацију глибенкламида у крви за 22% и 40%*</a:t>
            </a:r>
          </a:p>
          <a:p>
            <a:pPr lvl="1" algn="r">
              <a:buNone/>
            </a:pPr>
            <a:r>
              <a:rPr lang="sr-Cyrl-RS" dirty="0" smtClean="0"/>
              <a:t>*</a:t>
            </a:r>
            <a:r>
              <a:rPr lang="en-US" dirty="0" err="1" smtClean="0"/>
              <a:t>Fattinger</a:t>
            </a:r>
            <a:r>
              <a:rPr lang="en-US" dirty="0" smtClean="0"/>
              <a:t> K, et al. </a:t>
            </a:r>
            <a:r>
              <a:rPr lang="en-US" i="1" dirty="0" err="1" smtClean="0"/>
              <a:t>Clin</a:t>
            </a:r>
            <a:r>
              <a:rPr lang="en-US" i="1" dirty="0" smtClean="0"/>
              <a:t> </a:t>
            </a:r>
            <a:r>
              <a:rPr lang="en-US" i="1" dirty="0" err="1" smtClean="0"/>
              <a:t>Pharmacol</a:t>
            </a:r>
            <a:r>
              <a:rPr lang="en-US" i="1" dirty="0" smtClean="0"/>
              <a:t> </a:t>
            </a:r>
            <a:r>
              <a:rPr lang="en-US" i="1" dirty="0" err="1" smtClean="0"/>
              <a:t>Ther</a:t>
            </a:r>
            <a:r>
              <a:rPr lang="en-US" i="1" dirty="0" smtClean="0"/>
              <a:t> (2001) 69, 223–31</a:t>
            </a:r>
            <a:endParaRPr lang="sr-Cyrl-RS" dirty="0" smtClean="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sr-Cyrl-RS" sz="3600" dirty="0" smtClean="0"/>
              <a:t>Интеракције на нивоу излучивања</a:t>
            </a:r>
            <a:br>
              <a:rPr lang="sr-Cyrl-RS" sz="3600" dirty="0" smtClean="0"/>
            </a:br>
            <a:r>
              <a:rPr lang="sr-Cyrl-RS" sz="3600" dirty="0" smtClean="0"/>
              <a:t>- клинички значајни примери -</a:t>
            </a:r>
            <a:endParaRPr lang="en-US" sz="3600" dirty="0"/>
          </a:p>
        </p:txBody>
      </p:sp>
      <p:sp>
        <p:nvSpPr>
          <p:cNvPr id="3" name="Content Placeholder 2"/>
          <p:cNvSpPr>
            <a:spLocks noGrp="1"/>
          </p:cNvSpPr>
          <p:nvPr>
            <p:ph idx="1"/>
          </p:nvPr>
        </p:nvSpPr>
        <p:spPr/>
        <p:txBody>
          <a:bodyPr>
            <a:normAutofit lnSpcReduction="10000"/>
          </a:bodyPr>
          <a:lstStyle/>
          <a:p>
            <a:r>
              <a:rPr lang="sr-Cyrl-RS" dirty="0" smtClean="0"/>
              <a:t>Инхибиција конверзије излученог коњугованог лека у цревима: комбиновани орални контрацептиви + пеницилин</a:t>
            </a:r>
          </a:p>
          <a:p>
            <a:pPr lvl="1"/>
            <a:r>
              <a:rPr lang="sr-Cyrl-RS" dirty="0" smtClean="0"/>
              <a:t>пеницилини смањују концентрацију бактерија у цревима; естроген подлеже ентерохепатичкој рециркулацији (након коњугације са сулфатом и глукуронидом излучује се у танко црево, затим се под дејством бактерија у танком цреву хидролизује до форме која се може опет апсорбовати); истовремено примењени са оралним контрацептивима пеницилини онемогућавају хидролизу естрогенске компоненте у цревима и последичну реапсорпцију, услед чега се ниво естогена у крви смањује*</a:t>
            </a:r>
          </a:p>
          <a:p>
            <a:pPr lvl="1" algn="r">
              <a:buNone/>
            </a:pPr>
            <a:r>
              <a:rPr lang="en-US" dirty="0" smtClean="0"/>
              <a:t>*Back DJ, et al. Drugs 1981;21:46–61.</a:t>
            </a:r>
            <a:endParaRPr lang="sr-Cyrl-RS" dirty="0" smtClean="0"/>
          </a:p>
          <a:p>
            <a:pPr marL="457200" indent="-457200"/>
            <a:endParaRPr lang="sr-Cyrl-RS" dirty="0" smtClean="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b="1" dirty="0" smtClean="0"/>
              <a:t>Фармакокинетичке интеракције </a:t>
            </a:r>
            <a:br>
              <a:rPr lang="sr-Cyrl-RS" sz="3600" b="1" dirty="0" smtClean="0"/>
            </a:br>
            <a:r>
              <a:rPr lang="sr-Cyrl-RS" sz="3600" b="1" dirty="0" smtClean="0"/>
              <a:t>лекова са храном</a:t>
            </a:r>
            <a:endParaRPr lang="en-US" sz="3600" b="1" dirty="0"/>
          </a:p>
        </p:txBody>
      </p:sp>
      <p:sp>
        <p:nvSpPr>
          <p:cNvPr id="3" name="Content Placeholder 2"/>
          <p:cNvSpPr>
            <a:spLocks noGrp="1"/>
          </p:cNvSpPr>
          <p:nvPr>
            <p:ph idx="1"/>
          </p:nvPr>
        </p:nvSpPr>
        <p:spPr>
          <a:xfrm>
            <a:off x="683568" y="1628800"/>
            <a:ext cx="8064896" cy="4824536"/>
          </a:xfrm>
        </p:spPr>
        <p:txBody>
          <a:bodyPr>
            <a:normAutofit fontScale="92500" lnSpcReduction="10000"/>
          </a:bodyPr>
          <a:lstStyle/>
          <a:p>
            <a:r>
              <a:rPr lang="sr-Cyrl-RS" dirty="0" smtClean="0"/>
              <a:t>Интеракције са храном на нивоу апсорпције:</a:t>
            </a:r>
          </a:p>
          <a:p>
            <a:pPr lvl="1"/>
            <a:r>
              <a:rPr lang="sr-Cyrl-RS" dirty="0" smtClean="0"/>
              <a:t>Интеракције које повећавају биорасположивост лекова</a:t>
            </a:r>
          </a:p>
          <a:p>
            <a:pPr lvl="2"/>
            <a:r>
              <a:rPr lang="sr-Cyrl-RS" dirty="0" smtClean="0"/>
              <a:t>саквинавир</a:t>
            </a:r>
            <a:r>
              <a:rPr lang="en-US" dirty="0" smtClean="0"/>
              <a:t>  </a:t>
            </a:r>
            <a:r>
              <a:rPr lang="sr-Cyrl-RS" dirty="0" smtClean="0"/>
              <a:t>примењен истовремено са оброком који садржи висок проценат масти постиже до 70% већу минималну и максималну  концентрацију</a:t>
            </a:r>
          </a:p>
          <a:p>
            <a:pPr lvl="2"/>
            <a:r>
              <a:rPr lang="sr-Cyrl-RS" dirty="0" smtClean="0"/>
              <a:t>биорасположивост циклоспорина се повећава  више него дупло када се примењује са храном</a:t>
            </a:r>
          </a:p>
          <a:p>
            <a:pPr lvl="1"/>
            <a:r>
              <a:rPr lang="sr-Cyrl-RS" dirty="0" smtClean="0"/>
              <a:t>Интеракције које смањују биорасположивост лекова</a:t>
            </a:r>
          </a:p>
          <a:p>
            <a:pPr lvl="2"/>
            <a:r>
              <a:rPr lang="en-US" dirty="0" smtClean="0"/>
              <a:t>AUC </a:t>
            </a:r>
            <a:r>
              <a:rPr lang="sr-Cyrl-RS" dirty="0" smtClean="0"/>
              <a:t>изонијазида се смањује за 57% кад се примењује истовремено са храном</a:t>
            </a:r>
          </a:p>
          <a:p>
            <a:pPr lvl="2"/>
            <a:r>
              <a:rPr lang="en-US" dirty="0" err="1" smtClean="0"/>
              <a:t>Cmax</a:t>
            </a:r>
            <a:r>
              <a:rPr lang="en-US" dirty="0" smtClean="0"/>
              <a:t> </a:t>
            </a:r>
            <a:r>
              <a:rPr lang="sr-Cyrl-RS" dirty="0" smtClean="0"/>
              <a:t>рифампицина се смањује за</a:t>
            </a:r>
            <a:r>
              <a:rPr lang="en-US" dirty="0" smtClean="0"/>
              <a:t> 36%</a:t>
            </a:r>
            <a:r>
              <a:rPr lang="sr-Cyrl-RS" dirty="0" smtClean="0"/>
              <a:t> кад се примењује истовремено са храном</a:t>
            </a:r>
          </a:p>
          <a:p>
            <a:pPr lvl="2"/>
            <a:r>
              <a:rPr lang="sr-Cyrl-RS" dirty="0" smtClean="0"/>
              <a:t>тетрациклини и хинолони са калцијумом из млека стварају нерастворне комплексе</a:t>
            </a:r>
          </a:p>
          <a:p>
            <a:pPr lvl="2"/>
            <a:r>
              <a:rPr lang="sr-Cyrl-RS" dirty="0" smtClean="0"/>
              <a:t>фенитоин се везује за протеине из хране, чиме се смањује његова апсорпција</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dirty="0" smtClean="0"/>
              <a:t>Фармакокинетичке интеракције </a:t>
            </a:r>
            <a:br>
              <a:rPr lang="sr-Cyrl-RS" sz="3600" dirty="0" smtClean="0"/>
            </a:br>
            <a:r>
              <a:rPr lang="sr-Cyrl-RS" sz="3600" dirty="0" smtClean="0"/>
              <a:t>лекова са храном</a:t>
            </a:r>
            <a:endParaRPr lang="en-US" sz="3600" dirty="0"/>
          </a:p>
        </p:txBody>
      </p:sp>
      <p:sp>
        <p:nvSpPr>
          <p:cNvPr id="3" name="Content Placeholder 2"/>
          <p:cNvSpPr>
            <a:spLocks noGrp="1"/>
          </p:cNvSpPr>
          <p:nvPr>
            <p:ph idx="1"/>
          </p:nvPr>
        </p:nvSpPr>
        <p:spPr/>
        <p:txBody>
          <a:bodyPr>
            <a:normAutofit lnSpcReduction="10000"/>
          </a:bodyPr>
          <a:lstStyle/>
          <a:p>
            <a:r>
              <a:rPr lang="sr-Cyrl-RS" dirty="0" smtClean="0"/>
              <a:t>Интеракције на нивоу ензима и транспортера</a:t>
            </a:r>
          </a:p>
          <a:p>
            <a:pPr lvl="1"/>
            <a:r>
              <a:rPr lang="sr-Cyrl-RS" dirty="0" smtClean="0"/>
              <a:t>сок од грејпфрута </a:t>
            </a:r>
          </a:p>
          <a:p>
            <a:pPr lvl="2"/>
            <a:r>
              <a:rPr lang="sr-Cyrl-RS" dirty="0" smtClean="0"/>
              <a:t>инхибира </a:t>
            </a:r>
            <a:r>
              <a:rPr lang="en-US" dirty="0" smtClean="0"/>
              <a:t>CYP3A</a:t>
            </a:r>
            <a:r>
              <a:rPr lang="sr-Cyrl-RS" dirty="0" smtClean="0"/>
              <a:t>, П-гликопротеин и </a:t>
            </a:r>
            <a:r>
              <a:rPr lang="en-US" dirty="0" smtClean="0"/>
              <a:t>OATP</a:t>
            </a:r>
            <a:endParaRPr lang="sr-Cyrl-RS" dirty="0" smtClean="0"/>
          </a:p>
          <a:p>
            <a:pPr lvl="3"/>
            <a:r>
              <a:rPr lang="sr-Cyrl-RS" dirty="0" smtClean="0"/>
              <a:t>за инхибицију </a:t>
            </a:r>
            <a:r>
              <a:rPr lang="en-US" dirty="0" smtClean="0"/>
              <a:t>CYP3A</a:t>
            </a:r>
            <a:r>
              <a:rPr lang="sr-Cyrl-RS" dirty="0" smtClean="0"/>
              <a:t>4 довољна је чаша сока, ефекат повећања биорасположивости лекова и токсичности јавља се у прва 24</a:t>
            </a:r>
            <a:r>
              <a:rPr lang="en-US" dirty="0" smtClean="0"/>
              <a:t>h</a:t>
            </a:r>
            <a:endParaRPr lang="sr-Cyrl-RS" dirty="0" smtClean="0"/>
          </a:p>
          <a:p>
            <a:pPr lvl="2"/>
            <a:r>
              <a:rPr lang="sr-Cyrl-RS" dirty="0" smtClean="0"/>
              <a:t>клинички значајни примери: </a:t>
            </a:r>
          </a:p>
          <a:p>
            <a:pPr lvl="3"/>
            <a:r>
              <a:rPr lang="sr-Cyrl-RS" dirty="0" smtClean="0"/>
              <a:t>услед инхибиције</a:t>
            </a:r>
            <a:r>
              <a:rPr lang="en-US" dirty="0" smtClean="0"/>
              <a:t> CYP3A</a:t>
            </a:r>
            <a:r>
              <a:rPr lang="sr-Cyrl-RS" dirty="0" smtClean="0"/>
              <a:t>, истовремена примена повећава </a:t>
            </a:r>
            <a:r>
              <a:rPr lang="en-US" dirty="0" smtClean="0"/>
              <a:t>AUC</a:t>
            </a:r>
            <a:r>
              <a:rPr lang="sr-Cyrl-RS" dirty="0" smtClean="0"/>
              <a:t> доцетаксела за 60% и изазива продужење </a:t>
            </a:r>
            <a:r>
              <a:rPr lang="en-US" dirty="0" smtClean="0"/>
              <a:t>QT</a:t>
            </a:r>
            <a:r>
              <a:rPr lang="sr-Cyrl-RS" dirty="0" smtClean="0"/>
              <a:t> интервала и </a:t>
            </a:r>
            <a:r>
              <a:rPr lang="en-US" dirty="0" err="1" smtClean="0"/>
              <a:t>torsade</a:t>
            </a:r>
            <a:r>
              <a:rPr lang="en-US" dirty="0" smtClean="0"/>
              <a:t> de pointes</a:t>
            </a:r>
            <a:r>
              <a:rPr lang="sr-Cyrl-RS" dirty="0" smtClean="0"/>
              <a:t> након примене амјодарона </a:t>
            </a:r>
          </a:p>
          <a:p>
            <a:pPr lvl="3"/>
            <a:r>
              <a:rPr lang="sr-Cyrl-RS" dirty="0" smtClean="0"/>
              <a:t>услед инхибиције </a:t>
            </a:r>
            <a:r>
              <a:rPr lang="en-US" dirty="0" smtClean="0"/>
              <a:t>OATP</a:t>
            </a:r>
            <a:r>
              <a:rPr lang="sr-Cyrl-RS" dirty="0" smtClean="0"/>
              <a:t>, истовремена примена смањује биорасположивост фексофенадина за 60-80% и </a:t>
            </a:r>
            <a:r>
              <a:rPr lang="en-US" dirty="0" smtClean="0"/>
              <a:t>AUC</a:t>
            </a:r>
            <a:r>
              <a:rPr lang="sr-Cyrl-RS" dirty="0" smtClean="0"/>
              <a:t> алискирена за 61%</a:t>
            </a: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b="1" dirty="0" smtClean="0"/>
              <a:t>Фармакокинетичке интеракције </a:t>
            </a:r>
            <a:br>
              <a:rPr lang="sr-Cyrl-RS" sz="3600" b="1" dirty="0" smtClean="0"/>
            </a:br>
            <a:r>
              <a:rPr lang="sr-Cyrl-RS" sz="3600" b="1" dirty="0" smtClean="0"/>
              <a:t>лекова са биљним препаратима</a:t>
            </a:r>
            <a:endParaRPr lang="en-US" sz="3600" b="1" dirty="0"/>
          </a:p>
        </p:txBody>
      </p:sp>
      <p:sp>
        <p:nvSpPr>
          <p:cNvPr id="3" name="Content Placeholder 2"/>
          <p:cNvSpPr>
            <a:spLocks noGrp="1"/>
          </p:cNvSpPr>
          <p:nvPr>
            <p:ph idx="1"/>
          </p:nvPr>
        </p:nvSpPr>
        <p:spPr/>
        <p:txBody>
          <a:bodyPr>
            <a:normAutofit/>
          </a:bodyPr>
          <a:lstStyle/>
          <a:p>
            <a:r>
              <a:rPr lang="sr-Cyrl-RS" dirty="0" smtClean="0"/>
              <a:t>Интеракције на нивоу ензима и транспортера</a:t>
            </a:r>
          </a:p>
          <a:p>
            <a:pPr lvl="1"/>
            <a:r>
              <a:rPr lang="sr-Cyrl-RS" dirty="0" smtClean="0"/>
              <a:t>кантарион (</a:t>
            </a:r>
            <a:r>
              <a:rPr lang="en-US" dirty="0" smtClean="0"/>
              <a:t>St John’s </a:t>
            </a:r>
            <a:r>
              <a:rPr lang="en-US" dirty="0" err="1" smtClean="0"/>
              <a:t>Wort</a:t>
            </a:r>
            <a:r>
              <a:rPr lang="sr-Cyrl-RS" dirty="0" smtClean="0"/>
              <a:t>)</a:t>
            </a:r>
          </a:p>
          <a:p>
            <a:pPr lvl="2"/>
            <a:r>
              <a:rPr lang="sr-Cyrl-RS" dirty="0" smtClean="0"/>
              <a:t>индукује </a:t>
            </a:r>
            <a:r>
              <a:rPr lang="en-US" dirty="0" smtClean="0"/>
              <a:t>CYP</a:t>
            </a:r>
            <a:r>
              <a:rPr lang="sr-Cyrl-RS" dirty="0" smtClean="0"/>
              <a:t>450 (нарочито </a:t>
            </a:r>
            <a:r>
              <a:rPr lang="en-US" dirty="0" smtClean="0"/>
              <a:t>CYP3A</a:t>
            </a:r>
            <a:r>
              <a:rPr lang="sr-Cyrl-RS" dirty="0" smtClean="0"/>
              <a:t>4) и П-гликопротеин</a:t>
            </a:r>
          </a:p>
          <a:p>
            <a:pPr lvl="3"/>
            <a:r>
              <a:rPr lang="sr-Cyrl-RS" dirty="0" smtClean="0"/>
              <a:t>индукцију </a:t>
            </a:r>
            <a:r>
              <a:rPr lang="en-US" dirty="0" smtClean="0"/>
              <a:t>CYP3A</a:t>
            </a:r>
            <a:r>
              <a:rPr lang="sr-Cyrl-RS" dirty="0" smtClean="0"/>
              <a:t>4 изазива састојак кантариона хиперфорин, а индукцију П-гликопротеина хиперицин</a:t>
            </a:r>
          </a:p>
          <a:p>
            <a:pPr lvl="2"/>
            <a:r>
              <a:rPr lang="sr-Cyrl-RS" dirty="0" smtClean="0"/>
              <a:t>клинички значајни примери: </a:t>
            </a:r>
          </a:p>
          <a:p>
            <a:pPr lvl="3"/>
            <a:r>
              <a:rPr lang="sr-Cyrl-RS" dirty="0" smtClean="0"/>
              <a:t>услед индукције </a:t>
            </a:r>
            <a:r>
              <a:rPr lang="en-US" dirty="0" smtClean="0"/>
              <a:t>CYP3A</a:t>
            </a:r>
            <a:r>
              <a:rPr lang="sr-Cyrl-RS" dirty="0" smtClean="0"/>
              <a:t>4, истовремена примена повећава клиренс невирапина за 35%</a:t>
            </a:r>
          </a:p>
          <a:p>
            <a:pPr lvl="3"/>
            <a:r>
              <a:rPr lang="sr-Cyrl-RS" dirty="0" smtClean="0"/>
              <a:t>услед индукције П-гликопротеина, истовремена примена смањује </a:t>
            </a:r>
            <a:r>
              <a:rPr lang="en-US" dirty="0" smtClean="0"/>
              <a:t>AUC</a:t>
            </a:r>
            <a:r>
              <a:rPr lang="sr-Cyrl-RS" dirty="0" smtClean="0"/>
              <a:t> дигоксина за 25%</a:t>
            </a:r>
          </a:p>
          <a:p>
            <a:endParaRPr lang="en-US"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3600" b="1" dirty="0" smtClean="0"/>
              <a:t>Фармакокинетичке интеракције </a:t>
            </a:r>
            <a:br>
              <a:rPr lang="sr-Cyrl-RS" sz="3600" b="1" dirty="0" smtClean="0"/>
            </a:br>
            <a:r>
              <a:rPr lang="sr-Cyrl-RS" sz="3600" b="1" dirty="0" smtClean="0"/>
              <a:t>лекова са факторима средине</a:t>
            </a:r>
            <a:r>
              <a:rPr lang="sr-Cyrl-RS" sz="3600" dirty="0" smtClean="0"/>
              <a:t>: пушење</a:t>
            </a:r>
            <a:endParaRPr lang="en-US" sz="3600" dirty="0"/>
          </a:p>
        </p:txBody>
      </p:sp>
      <p:sp>
        <p:nvSpPr>
          <p:cNvPr id="3" name="Content Placeholder 2"/>
          <p:cNvSpPr>
            <a:spLocks noGrp="1"/>
          </p:cNvSpPr>
          <p:nvPr>
            <p:ph idx="1"/>
          </p:nvPr>
        </p:nvSpPr>
        <p:spPr>
          <a:xfrm>
            <a:off x="683568" y="1628800"/>
            <a:ext cx="8208912" cy="4608512"/>
          </a:xfrm>
        </p:spPr>
        <p:txBody>
          <a:bodyPr>
            <a:normAutofit fontScale="92500"/>
          </a:bodyPr>
          <a:lstStyle/>
          <a:p>
            <a:r>
              <a:rPr lang="sr-Cyrl-RS" dirty="0" smtClean="0"/>
              <a:t>Основни механизам је индукција </a:t>
            </a:r>
            <a:r>
              <a:rPr lang="en-US" dirty="0" smtClean="0"/>
              <a:t>CYP450 </a:t>
            </a:r>
            <a:r>
              <a:rPr lang="sr-Cyrl-RS" dirty="0" smtClean="0"/>
              <a:t>ензима, превасходно </a:t>
            </a:r>
            <a:r>
              <a:rPr lang="en-US" dirty="0" smtClean="0"/>
              <a:t>CYP1A2</a:t>
            </a:r>
            <a:endParaRPr lang="sr-Cyrl-RS" dirty="0" smtClean="0"/>
          </a:p>
          <a:p>
            <a:pPr lvl="1"/>
            <a:r>
              <a:rPr lang="sr-Cyrl-RS" dirty="0" smtClean="0"/>
              <a:t>до индукције доводе полиароматични угљоводоници који се налазе у дуванском диму, а настају сагоревањем органских материја на високој температури</a:t>
            </a:r>
          </a:p>
          <a:p>
            <a:r>
              <a:rPr lang="sr-Cyrl-RS" dirty="0" smtClean="0"/>
              <a:t>Клинички значајне фармакокинетске интеракције:</a:t>
            </a:r>
          </a:p>
          <a:p>
            <a:pPr lvl="1"/>
            <a:r>
              <a:rPr lang="sr-Cyrl-RS" dirty="0" smtClean="0"/>
              <a:t>аминофилин: престанак пушења захтева смањење дозе за 25-33%</a:t>
            </a:r>
          </a:p>
          <a:p>
            <a:pPr lvl="1"/>
            <a:r>
              <a:rPr lang="sr-Cyrl-RS" dirty="0" smtClean="0"/>
              <a:t>клозапин: </a:t>
            </a:r>
            <a:r>
              <a:rPr lang="ru-RU" dirty="0" smtClean="0"/>
              <a:t>пушачи захтевају око 50% веће дозе</a:t>
            </a:r>
          </a:p>
          <a:p>
            <a:pPr lvl="1"/>
            <a:r>
              <a:rPr lang="ru-RU" dirty="0" smtClean="0"/>
              <a:t>оланзапин: </a:t>
            </a:r>
            <a:r>
              <a:rPr lang="sr-Cyrl-RS" dirty="0" smtClean="0"/>
              <a:t>престанак пушења захтева смањење дозе за око 25%</a:t>
            </a:r>
            <a:endParaRPr lang="en-US" dirty="0" smtClean="0"/>
          </a:p>
          <a:p>
            <a:pPr lvl="1"/>
            <a:r>
              <a:rPr lang="sr-Cyrl-RS" dirty="0" smtClean="0"/>
              <a:t>ерлотиниб: код пушача дозу треба дуплирати</a:t>
            </a:r>
          </a:p>
          <a:p>
            <a:pPr lvl="1"/>
            <a:r>
              <a:rPr lang="sr-Cyrl-RS" dirty="0" smtClean="0"/>
              <a:t>варфарин, хлорпромазин, метадон, флекаинид, флувоксамин, халоперидол – повећати дозу код пушача, на престанак пушења </a:t>
            </a:r>
            <a:r>
              <a:rPr lang="sr-Cyrl-RS" smtClean="0"/>
              <a:t>дозу смањити</a:t>
            </a: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sr-Cyrl-RS" dirty="0" smtClean="0"/>
              <a:t>Фармакокинетичке интеракције међу лековима</a:t>
            </a:r>
            <a:endParaRPr lang="en-US" dirty="0"/>
          </a:p>
        </p:txBody>
      </p:sp>
      <p:sp>
        <p:nvSpPr>
          <p:cNvPr id="5" name="Content Placeholder 4"/>
          <p:cNvSpPr>
            <a:spLocks noGrp="1"/>
          </p:cNvSpPr>
          <p:nvPr>
            <p:ph idx="1"/>
          </p:nvPr>
        </p:nvSpPr>
        <p:spPr>
          <a:xfrm>
            <a:off x="683568" y="1628800"/>
            <a:ext cx="8064896" cy="4896544"/>
          </a:xfrm>
        </p:spPr>
        <p:txBody>
          <a:bodyPr>
            <a:normAutofit/>
          </a:bodyPr>
          <a:lstStyle/>
          <a:p>
            <a:r>
              <a:rPr lang="sr-Cyrl-RS" dirty="0" smtClean="0"/>
              <a:t>Могу бити корисне и штетне</a:t>
            </a:r>
          </a:p>
          <a:p>
            <a:pPr lvl="1"/>
            <a:r>
              <a:rPr lang="sr-Cyrl-RS" dirty="0" smtClean="0"/>
              <a:t>корисне су оне које доводе до жељених ефеката и најчешће се намерно изазивају истовременом применом лекова који ступају у интеракције</a:t>
            </a:r>
          </a:p>
          <a:p>
            <a:pPr lvl="2"/>
            <a:r>
              <a:rPr lang="sr-Cyrl-RS" dirty="0" smtClean="0"/>
              <a:t>нпр. НСАИЛ+парацетамол, сулфаметоксазол-триметоприм, ритонавир+други инхибитори протеазе</a:t>
            </a:r>
          </a:p>
          <a:p>
            <a:pPr lvl="1"/>
            <a:r>
              <a:rPr lang="sr-Cyrl-RS" dirty="0" smtClean="0"/>
              <a:t>штетне су чешће, настају ненамерно и могу да доведу до смањења ефикасности или повећања токсичности лека</a:t>
            </a:r>
          </a:p>
          <a:p>
            <a:pPr lvl="2"/>
            <a:r>
              <a:rPr lang="sr-Cyrl-RS" dirty="0" smtClean="0"/>
              <a:t>како могу бити и фаталне, ране фазе процеса развоја нових лекова обавезно* обухватају и истраживање њихових потенцијалних интеракција </a:t>
            </a:r>
            <a:endParaRPr lang="en-US" dirty="0" smtClean="0"/>
          </a:p>
          <a:p>
            <a:pPr lvl="2"/>
            <a:endParaRPr lang="sr-Cyrl-RS" dirty="0" smtClean="0"/>
          </a:p>
          <a:p>
            <a:pPr lvl="1" algn="r">
              <a:buNone/>
            </a:pPr>
            <a:r>
              <a:rPr lang="sr-Cyrl-RS" dirty="0" smtClean="0"/>
              <a:t>*</a:t>
            </a:r>
            <a:r>
              <a:rPr lang="en-US" dirty="0" smtClean="0"/>
              <a:t>FDA, EMA</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sr-Cyrl-RS" dirty="0" smtClean="0"/>
              <a:t>Фармакокинетичке интеракције међу лековима</a:t>
            </a:r>
            <a:endParaRPr lang="en-US" dirty="0"/>
          </a:p>
        </p:txBody>
      </p:sp>
      <p:sp>
        <p:nvSpPr>
          <p:cNvPr id="5" name="Content Placeholder 4"/>
          <p:cNvSpPr>
            <a:spLocks noGrp="1"/>
          </p:cNvSpPr>
          <p:nvPr>
            <p:ph idx="1"/>
          </p:nvPr>
        </p:nvSpPr>
        <p:spPr>
          <a:xfrm>
            <a:off x="683568" y="1628800"/>
            <a:ext cx="8208912" cy="5229200"/>
          </a:xfrm>
        </p:spPr>
        <p:txBody>
          <a:bodyPr>
            <a:normAutofit/>
          </a:bodyPr>
          <a:lstStyle/>
          <a:p>
            <a:r>
              <a:rPr lang="sr-Cyrl-RS" dirty="0" smtClean="0"/>
              <a:t>Могу бити једносмерне и двосмерне</a:t>
            </a:r>
          </a:p>
          <a:p>
            <a:pPr lvl="1"/>
            <a:r>
              <a:rPr lang="sr-Cyrl-RS" dirty="0" smtClean="0"/>
              <a:t>ефекат најуочљивији на лековима мале терапијске ширине и стрме криве доза/одговор</a:t>
            </a:r>
          </a:p>
          <a:p>
            <a:r>
              <a:rPr lang="sr-Cyrl-RS" dirty="0" smtClean="0"/>
              <a:t>Могу бити клинички значајне и без клиничког значаја</a:t>
            </a:r>
          </a:p>
          <a:p>
            <a:pPr lvl="1"/>
            <a:r>
              <a:rPr lang="sr-Cyrl-RS" dirty="0" smtClean="0"/>
              <a:t>клинички значајне интеракције су оне које доводе до озбиљних нежељених ефеката и у њих се убрајају:</a:t>
            </a:r>
          </a:p>
          <a:p>
            <a:pPr lvl="2"/>
            <a:r>
              <a:rPr lang="sr-Cyrl-RS" dirty="0" smtClean="0"/>
              <a:t>интеракције које се сматрају довољно озбиљним да представљају индикацију за промену начина лечења (промену лека или промену дозног режима) </a:t>
            </a:r>
          </a:p>
          <a:p>
            <a:pPr lvl="2"/>
            <a:r>
              <a:rPr lang="sr-Cyrl-RS" dirty="0" smtClean="0"/>
              <a:t>интеракције због којих је истовремена примена лекова који ступају у такву интеракцију контраиндикована или захтева велику опрезност и строго праћење ефеката</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sr-Cyrl-RS" dirty="0" smtClean="0"/>
              <a:t>Фармакокинетичке интеракције међу лековима</a:t>
            </a:r>
            <a:endParaRPr lang="en-US" dirty="0"/>
          </a:p>
        </p:txBody>
      </p:sp>
      <p:sp>
        <p:nvSpPr>
          <p:cNvPr id="5" name="Content Placeholder 4"/>
          <p:cNvSpPr>
            <a:spLocks noGrp="1"/>
          </p:cNvSpPr>
          <p:nvPr>
            <p:ph idx="1"/>
          </p:nvPr>
        </p:nvSpPr>
        <p:spPr>
          <a:xfrm>
            <a:off x="683568" y="1628800"/>
            <a:ext cx="8064896" cy="4392488"/>
          </a:xfrm>
        </p:spPr>
        <p:txBody>
          <a:bodyPr>
            <a:normAutofit fontScale="92500" lnSpcReduction="10000"/>
          </a:bodyPr>
          <a:lstStyle/>
          <a:p>
            <a:r>
              <a:rPr lang="sr-Cyrl-RS" dirty="0" smtClean="0"/>
              <a:t>Могу бити мање озбиљне </a:t>
            </a:r>
            <a:r>
              <a:rPr lang="en-US" dirty="0" smtClean="0"/>
              <a:t>(</a:t>
            </a:r>
            <a:r>
              <a:rPr lang="en-US" i="1" dirty="0" smtClean="0"/>
              <a:t>minor</a:t>
            </a:r>
            <a:r>
              <a:rPr lang="en-US" dirty="0" smtClean="0"/>
              <a:t>)</a:t>
            </a:r>
            <a:r>
              <a:rPr lang="sr-Cyrl-RS" dirty="0" smtClean="0"/>
              <a:t>, умерено озбиљне </a:t>
            </a:r>
            <a:r>
              <a:rPr lang="en-US" dirty="0" smtClean="0"/>
              <a:t>(</a:t>
            </a:r>
            <a:r>
              <a:rPr lang="en-US" i="1" dirty="0" smtClean="0"/>
              <a:t>moderate</a:t>
            </a:r>
            <a:r>
              <a:rPr lang="en-US" dirty="0" smtClean="0"/>
              <a:t>) </a:t>
            </a:r>
            <a:r>
              <a:rPr lang="sr-Cyrl-RS" dirty="0" smtClean="0"/>
              <a:t>и  веома озбиљне </a:t>
            </a:r>
            <a:r>
              <a:rPr lang="en-US" dirty="0" smtClean="0"/>
              <a:t>(</a:t>
            </a:r>
            <a:r>
              <a:rPr lang="en-US" i="1" dirty="0" smtClean="0"/>
              <a:t>major</a:t>
            </a:r>
            <a:r>
              <a:rPr lang="sr-Cyrl-RS" i="1" dirty="0" smtClean="0"/>
              <a:t>/</a:t>
            </a:r>
            <a:r>
              <a:rPr lang="en-US" i="1" dirty="0" smtClean="0"/>
              <a:t>severe</a:t>
            </a:r>
            <a:r>
              <a:rPr lang="en-US" dirty="0" smtClean="0"/>
              <a:t>)</a:t>
            </a:r>
            <a:endParaRPr lang="sr-Cyrl-RS" dirty="0" smtClean="0"/>
          </a:p>
          <a:p>
            <a:pPr lvl="1"/>
            <a:r>
              <a:rPr lang="sr-Cyrl-RS" dirty="0" smtClean="0"/>
              <a:t>подела је заснована на озбиљности њихових последица</a:t>
            </a:r>
          </a:p>
          <a:p>
            <a:pPr lvl="1"/>
            <a:r>
              <a:rPr lang="sr-Cyrl-RS" dirty="0" smtClean="0"/>
              <a:t>креће се од незнатних клиничких последица </a:t>
            </a:r>
            <a:r>
              <a:rPr lang="en-US" dirty="0" smtClean="0"/>
              <a:t>(</a:t>
            </a:r>
            <a:r>
              <a:rPr lang="en-US" i="1" dirty="0" smtClean="0"/>
              <a:t>minor</a:t>
            </a:r>
            <a:r>
              <a:rPr lang="en-US" dirty="0" smtClean="0"/>
              <a:t>) </a:t>
            </a:r>
            <a:r>
              <a:rPr lang="sr-Cyrl-RS" dirty="0" smtClean="0"/>
              <a:t>које не захтевају промену терапије и могу се занемарити приликом доношења одлуке о терапији, преко умерених </a:t>
            </a:r>
            <a:r>
              <a:rPr lang="en-US" dirty="0" smtClean="0"/>
              <a:t>(</a:t>
            </a:r>
            <a:r>
              <a:rPr lang="en-US" i="1" dirty="0" smtClean="0"/>
              <a:t>moderate</a:t>
            </a:r>
            <a:r>
              <a:rPr lang="en-US" dirty="0" smtClean="0"/>
              <a:t>)</a:t>
            </a:r>
            <a:r>
              <a:rPr lang="sr-Cyrl-RS" dirty="0" smtClean="0"/>
              <a:t>, које захтевају измену дозног режима и појачан мониторинг, до потенцијално опасних </a:t>
            </a:r>
            <a:r>
              <a:rPr lang="en-US" dirty="0" smtClean="0"/>
              <a:t>(</a:t>
            </a:r>
            <a:r>
              <a:rPr lang="en-US" i="1" dirty="0" smtClean="0"/>
              <a:t>major</a:t>
            </a:r>
            <a:r>
              <a:rPr lang="sr-Cyrl-RS" i="1" dirty="0" smtClean="0"/>
              <a:t>/</a:t>
            </a:r>
            <a:r>
              <a:rPr lang="en-US" i="1" dirty="0" smtClean="0"/>
              <a:t>severe</a:t>
            </a:r>
            <a:r>
              <a:rPr lang="en-US" dirty="0" smtClean="0"/>
              <a:t>)</a:t>
            </a:r>
            <a:r>
              <a:rPr lang="sr-Cyrl-RS" dirty="0" smtClean="0"/>
              <a:t>, које треба избећи кад год је то могуће </a:t>
            </a:r>
          </a:p>
          <a:p>
            <a:r>
              <a:rPr lang="sr-Cyrl-RS" dirty="0" smtClean="0"/>
              <a:t>Могу бити установљене (</a:t>
            </a:r>
            <a:r>
              <a:rPr lang="en-US" i="1" dirty="0" smtClean="0"/>
              <a:t>established</a:t>
            </a:r>
            <a:r>
              <a:rPr lang="sr-Cyrl-RS" dirty="0" smtClean="0"/>
              <a:t>), вероватне (</a:t>
            </a:r>
            <a:r>
              <a:rPr lang="en-US" i="1" dirty="0" smtClean="0"/>
              <a:t>probable</a:t>
            </a:r>
            <a:r>
              <a:rPr lang="sr-Cyrl-RS" dirty="0" smtClean="0"/>
              <a:t>), претпостављене (</a:t>
            </a:r>
            <a:r>
              <a:rPr lang="en-US" i="1" dirty="0" smtClean="0"/>
              <a:t>suspected</a:t>
            </a:r>
            <a:r>
              <a:rPr lang="sr-Cyrl-RS" dirty="0" smtClean="0"/>
              <a:t>), могуће (</a:t>
            </a:r>
            <a:r>
              <a:rPr lang="en-US" i="1" dirty="0" smtClean="0"/>
              <a:t>possible</a:t>
            </a:r>
            <a:r>
              <a:rPr lang="sr-Cyrl-RS" dirty="0" smtClean="0"/>
              <a:t>) и мало вероватне (</a:t>
            </a:r>
            <a:r>
              <a:rPr lang="en-US" i="1" dirty="0" smtClean="0"/>
              <a:t>unlikely</a:t>
            </a:r>
            <a:r>
              <a:rPr lang="sr-Cyrl-RS" dirty="0" smtClean="0"/>
              <a:t>)</a:t>
            </a:r>
          </a:p>
          <a:p>
            <a:pPr lvl="1"/>
            <a:r>
              <a:rPr lang="sr-Cyrl-RS" dirty="0" smtClean="0"/>
              <a:t>подела је на основу нивоа документованости</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Rectangle 2"/>
          <p:cNvSpPr>
            <a:spLocks noGrp="1" noChangeArrowheads="1"/>
          </p:cNvSpPr>
          <p:nvPr>
            <p:ph type="title"/>
          </p:nvPr>
        </p:nvSpPr>
        <p:spPr/>
        <p:txBody>
          <a:bodyPr/>
          <a:lstStyle/>
          <a:p>
            <a:r>
              <a:rPr lang="sr-Cyrl-CS" sz="3600" b="1" dirty="0" smtClean="0"/>
              <a:t>Интеракције </a:t>
            </a:r>
            <a:r>
              <a:rPr lang="sr-Cyrl-CS" sz="3600" b="1" dirty="0"/>
              <a:t>на нивоу апсорпције </a:t>
            </a:r>
            <a:endParaRPr lang="en-US" sz="3200" b="1" dirty="0"/>
          </a:p>
        </p:txBody>
      </p:sp>
      <p:sp>
        <p:nvSpPr>
          <p:cNvPr id="115715" name="Rectangle 3" descr="Rectangle: Click to edit Master text styles&#10;Second level&#10;Third level&#10;Fourth level&#10;Fifth level"/>
          <p:cNvSpPr>
            <a:spLocks noGrp="1" noChangeArrowheads="1"/>
          </p:cNvSpPr>
          <p:nvPr>
            <p:ph type="body" idx="1"/>
          </p:nvPr>
        </p:nvSpPr>
        <p:spPr>
          <a:xfrm>
            <a:off x="683568" y="1628800"/>
            <a:ext cx="8064896" cy="4968552"/>
          </a:xfrm>
        </p:spPr>
        <p:txBody>
          <a:bodyPr>
            <a:normAutofit/>
          </a:bodyPr>
          <a:lstStyle/>
          <a:p>
            <a:r>
              <a:rPr lang="sr-Cyrl-RS" dirty="0" smtClean="0"/>
              <a:t>Могу довести до промене брзине апсорпције, обима апсорпције или оба</a:t>
            </a:r>
          </a:p>
          <a:p>
            <a:pPr lvl="1"/>
            <a:r>
              <a:rPr lang="sr-Cyrl-RS" dirty="0" smtClean="0"/>
              <a:t>интеракције које утичу на брзину апсорпције (уколико не мењају њен обим) обично нису клинички значајне</a:t>
            </a:r>
          </a:p>
          <a:p>
            <a:pPr lvl="2"/>
            <a:r>
              <a:rPr lang="sr-Cyrl-RS" dirty="0" smtClean="0"/>
              <a:t>изузетак су лекови који се примењују једнократно за решавање акутних стања, где се очекује да лек почне да делује што пре (нпр. примена аналгетика, седатива или хипнотика за лечење бола, изазивање седације и сна)</a:t>
            </a:r>
          </a:p>
          <a:p>
            <a:pPr lvl="1"/>
            <a:r>
              <a:rPr lang="sr-Cyrl-RS" dirty="0" smtClean="0"/>
              <a:t>интеракције које утичу на обим апсорпције сматрају се клинички значајним ако ниво промене прелази 20%</a:t>
            </a:r>
          </a:p>
          <a:p>
            <a:pPr lvl="2"/>
            <a:r>
              <a:rPr lang="sr-Cyrl-RS" dirty="0" smtClean="0"/>
              <a:t>механизми укључују </a:t>
            </a:r>
            <a:r>
              <a:rPr lang="sr-Cyrl-CS" dirty="0" smtClean="0"/>
              <a:t>промену</a:t>
            </a:r>
            <a:r>
              <a:rPr lang="en-US" dirty="0" smtClean="0"/>
              <a:t> pH </a:t>
            </a:r>
            <a:r>
              <a:rPr lang="sr-Cyrl-RS" dirty="0" smtClean="0"/>
              <a:t>или мотилитета </a:t>
            </a:r>
            <a:r>
              <a:rPr lang="sr-Cyrl-CS" dirty="0" smtClean="0"/>
              <a:t>гастроинтестиналног тракта, стварање комплекса који се не апсорбују, измену функције транспортних протеина и малапсорпцију изазвана </a:t>
            </a:r>
            <a:r>
              <a:rPr lang="sr-Cyrl-CS" smtClean="0"/>
              <a:t>лековима </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Rectangle 2"/>
          <p:cNvSpPr>
            <a:spLocks noGrp="1" noChangeArrowheads="1"/>
          </p:cNvSpPr>
          <p:nvPr>
            <p:ph type="title"/>
          </p:nvPr>
        </p:nvSpPr>
        <p:spPr/>
        <p:txBody>
          <a:bodyPr/>
          <a:lstStyle/>
          <a:p>
            <a:r>
              <a:rPr lang="sr-Cyrl-CS" sz="3600" dirty="0" smtClean="0"/>
              <a:t>Интеракције </a:t>
            </a:r>
            <a:r>
              <a:rPr lang="sr-Cyrl-CS" sz="3600" dirty="0"/>
              <a:t>на нивоу </a:t>
            </a:r>
            <a:r>
              <a:rPr lang="sr-Cyrl-CS" sz="3600" dirty="0" smtClean="0"/>
              <a:t>апсорпције</a:t>
            </a:r>
            <a:br>
              <a:rPr lang="sr-Cyrl-CS" sz="3600" dirty="0" smtClean="0"/>
            </a:br>
            <a:r>
              <a:rPr lang="sr-Cyrl-CS" sz="3600" dirty="0" smtClean="0"/>
              <a:t>- клинички значајни примери - </a:t>
            </a:r>
            <a:endParaRPr lang="en-US" sz="3200" dirty="0"/>
          </a:p>
        </p:txBody>
      </p:sp>
      <p:sp>
        <p:nvSpPr>
          <p:cNvPr id="115715" name="Rectangle 3" descr="Rectangle: Click to edit Master text styles&#10;Second level&#10;Third level&#10;Fourth level&#10;Fifth level"/>
          <p:cNvSpPr>
            <a:spLocks noGrp="1" noChangeArrowheads="1"/>
          </p:cNvSpPr>
          <p:nvPr>
            <p:ph type="body" idx="1"/>
          </p:nvPr>
        </p:nvSpPr>
        <p:spPr>
          <a:xfrm>
            <a:off x="467544" y="1584176"/>
            <a:ext cx="8460432" cy="5229200"/>
          </a:xfrm>
        </p:spPr>
        <p:txBody>
          <a:bodyPr>
            <a:normAutofit fontScale="92500" lnSpcReduction="20000"/>
          </a:bodyPr>
          <a:lstStyle/>
          <a:p>
            <a:r>
              <a:rPr lang="sr-Cyrl-CS" dirty="0" smtClean="0"/>
              <a:t>Стварање </a:t>
            </a:r>
            <a:r>
              <a:rPr lang="sr-Cyrl-CS" dirty="0"/>
              <a:t>комплекса који се не </a:t>
            </a:r>
            <a:r>
              <a:rPr lang="sr-Cyrl-CS" dirty="0" smtClean="0"/>
              <a:t>апсорбују</a:t>
            </a:r>
            <a:r>
              <a:rPr lang="en-US" dirty="0" smtClean="0"/>
              <a:t>: </a:t>
            </a:r>
            <a:r>
              <a:rPr lang="sr-Cyrl-RS" dirty="0" smtClean="0"/>
              <a:t>офлоксацин + алуминијум или магнезијум хидроксид</a:t>
            </a:r>
            <a:endParaRPr lang="sr-Cyrl-CS" dirty="0"/>
          </a:p>
          <a:p>
            <a:pPr lvl="1"/>
            <a:r>
              <a:rPr lang="en-US" dirty="0" smtClean="0"/>
              <a:t>Al(OH)</a:t>
            </a:r>
            <a:r>
              <a:rPr lang="en-US" baseline="-25000" dirty="0" smtClean="0"/>
              <a:t>3 </a:t>
            </a:r>
            <a:r>
              <a:rPr lang="sr-Cyrl-RS" dirty="0" smtClean="0"/>
              <a:t>и </a:t>
            </a:r>
            <a:r>
              <a:rPr lang="en-US" dirty="0" smtClean="0"/>
              <a:t>Mg(OH)</a:t>
            </a:r>
            <a:r>
              <a:rPr lang="en-US" baseline="-25000" dirty="0" smtClean="0"/>
              <a:t>2 </a:t>
            </a:r>
            <a:r>
              <a:rPr lang="sr-Cyrl-RS" dirty="0" smtClean="0"/>
              <a:t>су антациди који садрже тровалентни односно двовалентни катјон, који са хинолонима ствара нерастворне комплексе; примењени са офлоксацином сваки од њих се везује за офлоксацин и смањује његове </a:t>
            </a:r>
            <a:r>
              <a:rPr lang="en-US" dirty="0" smtClean="0"/>
              <a:t>AUC </a:t>
            </a:r>
            <a:r>
              <a:rPr lang="sr-Cyrl-RS" dirty="0" smtClean="0"/>
              <a:t> и </a:t>
            </a:r>
            <a:r>
              <a:rPr lang="en-US" dirty="0" err="1" smtClean="0"/>
              <a:t>Cmax</a:t>
            </a:r>
            <a:r>
              <a:rPr lang="sr-Cyrl-RS" dirty="0" smtClean="0"/>
              <a:t> на </a:t>
            </a:r>
            <a:r>
              <a:rPr lang="en-US" dirty="0" smtClean="0"/>
              <a:t>4</a:t>
            </a:r>
            <a:r>
              <a:rPr lang="sr-Cyrl-RS" dirty="0" smtClean="0"/>
              <a:t>0</a:t>
            </a:r>
            <a:r>
              <a:rPr lang="en-US" dirty="0" smtClean="0"/>
              <a:t>%</a:t>
            </a:r>
            <a:r>
              <a:rPr lang="sr-Cyrl-RS" dirty="0" smtClean="0"/>
              <a:t> и 36% (</a:t>
            </a:r>
            <a:r>
              <a:rPr lang="en-US" dirty="0" smtClean="0"/>
              <a:t>Al(OH)</a:t>
            </a:r>
            <a:r>
              <a:rPr lang="en-US" baseline="-25000" dirty="0" smtClean="0"/>
              <a:t>3</a:t>
            </a:r>
            <a:r>
              <a:rPr lang="sr-Cyrl-RS" dirty="0" smtClean="0"/>
              <a:t>), односно на 23</a:t>
            </a:r>
            <a:r>
              <a:rPr lang="en-US" dirty="0" smtClean="0"/>
              <a:t>%</a:t>
            </a:r>
            <a:r>
              <a:rPr lang="sr-Cyrl-RS" dirty="0" smtClean="0"/>
              <a:t> и 27% (</a:t>
            </a:r>
            <a:r>
              <a:rPr lang="en-US" dirty="0" smtClean="0"/>
              <a:t>Mg(OH)</a:t>
            </a:r>
            <a:r>
              <a:rPr lang="en-US" baseline="-25000" dirty="0" smtClean="0"/>
              <a:t>2</a:t>
            </a:r>
            <a:r>
              <a:rPr lang="sr-Cyrl-RS" dirty="0" smtClean="0"/>
              <a:t>)</a:t>
            </a:r>
            <a:endParaRPr lang="en-US" dirty="0" smtClean="0"/>
          </a:p>
          <a:p>
            <a:pPr lvl="1" algn="r">
              <a:buNone/>
            </a:pPr>
            <a:r>
              <a:rPr lang="en-US" sz="2100" dirty="0" smtClean="0"/>
              <a:t>*</a:t>
            </a:r>
            <a:r>
              <a:rPr lang="en-US" sz="2100" dirty="0" err="1" smtClean="0"/>
              <a:t>Lomaestro</a:t>
            </a:r>
            <a:r>
              <a:rPr lang="en-US" sz="2100" dirty="0" smtClean="0"/>
              <a:t> BM, </a:t>
            </a:r>
            <a:r>
              <a:rPr lang="sr-Cyrl-RS" sz="2100" dirty="0" smtClean="0"/>
              <a:t>е</a:t>
            </a:r>
            <a:r>
              <a:rPr lang="en-US" sz="2100" dirty="0" smtClean="0"/>
              <a:t>t al. DICP. 1991;25(11):1249-58.</a:t>
            </a:r>
            <a:endParaRPr lang="sr-Cyrl-CS" sz="2100" dirty="0"/>
          </a:p>
          <a:p>
            <a:r>
              <a:rPr lang="sr-Cyrl-CS" dirty="0"/>
              <a:t>Измена мотилитета гастроинтестиналног </a:t>
            </a:r>
            <a:r>
              <a:rPr lang="sr-Cyrl-CS" dirty="0" smtClean="0"/>
              <a:t>тракта: циклоспорин </a:t>
            </a:r>
            <a:r>
              <a:rPr lang="en-US" dirty="0" smtClean="0"/>
              <a:t>+ </a:t>
            </a:r>
            <a:r>
              <a:rPr lang="sr-Cyrl-RS" dirty="0" smtClean="0"/>
              <a:t>метоклопрамид</a:t>
            </a:r>
            <a:endParaRPr lang="sr-Cyrl-CS" dirty="0" smtClean="0"/>
          </a:p>
          <a:p>
            <a:pPr lvl="1"/>
            <a:r>
              <a:rPr lang="sr-Cyrl-RS" dirty="0" smtClean="0"/>
              <a:t>блокадом допаминских рецептора </a:t>
            </a:r>
            <a:r>
              <a:rPr lang="sr-Cyrl-CS" dirty="0" smtClean="0"/>
              <a:t>метоклопрамид олакшава пражњење желуца (у мањој мери убрзава мотилитет црева); циклоспорин се апсорбује у танком цреву  по кинетици </a:t>
            </a:r>
            <a:r>
              <a:rPr lang="en-US" dirty="0" smtClean="0"/>
              <a:t>I </a:t>
            </a:r>
            <a:r>
              <a:rPr lang="sr-Cyrl-RS" dirty="0" smtClean="0"/>
              <a:t>реда; истовремена примена метоклопрамида и циклоспорина доводи до бржег доспевања веће фракције орално примењене дозе циклоспорина у танко црево, услед чега се апсорпција повећава по обиму; резултат је повећање  </a:t>
            </a:r>
            <a:r>
              <a:rPr lang="en-US" dirty="0" smtClean="0"/>
              <a:t>AUC </a:t>
            </a:r>
            <a:r>
              <a:rPr lang="sr-Cyrl-RS" dirty="0" smtClean="0"/>
              <a:t> циклоспорина за око 22% и </a:t>
            </a:r>
            <a:r>
              <a:rPr lang="en-US" dirty="0" err="1" smtClean="0"/>
              <a:t>Cmax</a:t>
            </a:r>
            <a:r>
              <a:rPr lang="sr-Cyrl-RS" dirty="0" smtClean="0"/>
              <a:t> за око </a:t>
            </a:r>
            <a:r>
              <a:rPr lang="en-US" dirty="0" smtClean="0"/>
              <a:t>46%</a:t>
            </a:r>
            <a:r>
              <a:rPr lang="sr-Cyrl-RS" dirty="0" smtClean="0"/>
              <a:t>*</a:t>
            </a:r>
          </a:p>
          <a:p>
            <a:pPr lvl="1" algn="r">
              <a:buFont typeface="Arial" charset="0"/>
              <a:buChar char="•"/>
            </a:pPr>
            <a:r>
              <a:rPr lang="en-US" sz="2100" dirty="0" err="1" smtClean="0"/>
              <a:t>Wadhwa</a:t>
            </a:r>
            <a:r>
              <a:rPr lang="en-US" sz="2100" dirty="0" smtClean="0"/>
              <a:t> NK, et al. Transplant Proc. 1987;19:1730-3.</a:t>
            </a:r>
            <a:endParaRPr lang="sr-Cyrl-RS" sz="2100" dirty="0" smtClean="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Rectangle 2"/>
          <p:cNvSpPr>
            <a:spLocks noGrp="1" noChangeArrowheads="1"/>
          </p:cNvSpPr>
          <p:nvPr>
            <p:ph type="title"/>
          </p:nvPr>
        </p:nvSpPr>
        <p:spPr/>
        <p:txBody>
          <a:bodyPr/>
          <a:lstStyle/>
          <a:p>
            <a:r>
              <a:rPr lang="sr-Cyrl-CS" sz="3600" dirty="0" smtClean="0"/>
              <a:t>Интеракције </a:t>
            </a:r>
            <a:r>
              <a:rPr lang="sr-Cyrl-CS" sz="3600" dirty="0"/>
              <a:t>на нивоу </a:t>
            </a:r>
            <a:r>
              <a:rPr lang="sr-Cyrl-CS" sz="3600" dirty="0" smtClean="0"/>
              <a:t>апсорпције</a:t>
            </a:r>
            <a:br>
              <a:rPr lang="sr-Cyrl-CS" sz="3600" dirty="0" smtClean="0"/>
            </a:br>
            <a:r>
              <a:rPr lang="sr-Cyrl-CS" sz="3600" dirty="0" smtClean="0"/>
              <a:t>- клинички значајни примери - </a:t>
            </a:r>
            <a:endParaRPr lang="en-US" sz="3200" dirty="0"/>
          </a:p>
        </p:txBody>
      </p:sp>
      <p:sp>
        <p:nvSpPr>
          <p:cNvPr id="115715" name="Rectangle 3" descr="Rectangle: Click to edit Master text styles&#10;Second level&#10;Third level&#10;Fourth level&#10;Fifth level"/>
          <p:cNvSpPr>
            <a:spLocks noGrp="1" noChangeArrowheads="1"/>
          </p:cNvSpPr>
          <p:nvPr>
            <p:ph type="body" idx="1"/>
          </p:nvPr>
        </p:nvSpPr>
        <p:spPr>
          <a:xfrm>
            <a:off x="683568" y="1628800"/>
            <a:ext cx="8064896" cy="4896544"/>
          </a:xfrm>
        </p:spPr>
        <p:txBody>
          <a:bodyPr>
            <a:normAutofit fontScale="92500"/>
          </a:bodyPr>
          <a:lstStyle/>
          <a:p>
            <a:r>
              <a:rPr lang="sr-Cyrl-CS" dirty="0"/>
              <a:t>Промена</a:t>
            </a:r>
            <a:r>
              <a:rPr lang="en-US" dirty="0"/>
              <a:t> pH </a:t>
            </a:r>
            <a:r>
              <a:rPr lang="sr-Cyrl-CS" dirty="0"/>
              <a:t>гастроинтестиналног </a:t>
            </a:r>
            <a:r>
              <a:rPr lang="sr-Cyrl-CS" dirty="0" smtClean="0"/>
              <a:t>тракта: кетоконазол + </a:t>
            </a:r>
            <a:r>
              <a:rPr lang="sr-Cyrl-RS" dirty="0" smtClean="0"/>
              <a:t>циметидин</a:t>
            </a:r>
          </a:p>
          <a:p>
            <a:pPr lvl="1"/>
            <a:r>
              <a:rPr lang="sr-Cyrl-CS" dirty="0" smtClean="0"/>
              <a:t>циметидин смањује лучење желудачне киселине и повећава </a:t>
            </a:r>
            <a:r>
              <a:rPr lang="en-US" dirty="0" smtClean="0"/>
              <a:t>pH</a:t>
            </a:r>
            <a:r>
              <a:rPr lang="sr-Cyrl-RS" dirty="0" smtClean="0"/>
              <a:t> желуца; кетоконазол за апсорпцију</a:t>
            </a:r>
            <a:r>
              <a:rPr lang="en-US" dirty="0" smtClean="0"/>
              <a:t> </a:t>
            </a:r>
            <a:r>
              <a:rPr lang="sr-Cyrl-RS" dirty="0" smtClean="0"/>
              <a:t>захтева киселу средину; циметидин примењен истовремено са кетоконазол</a:t>
            </a:r>
            <a:r>
              <a:rPr lang="en-US" dirty="0" smtClean="0"/>
              <a:t>o</a:t>
            </a:r>
            <a:r>
              <a:rPr lang="sr-Cyrl-RS" dirty="0" smtClean="0"/>
              <a:t>м смањује </a:t>
            </a:r>
            <a:r>
              <a:rPr lang="en-US" dirty="0" smtClean="0"/>
              <a:t>AUC </a:t>
            </a:r>
            <a:r>
              <a:rPr lang="sr-Cyrl-RS" dirty="0" smtClean="0"/>
              <a:t>кетоконазола за 65% а његову </a:t>
            </a:r>
            <a:r>
              <a:rPr lang="en-US" dirty="0" err="1" smtClean="0"/>
              <a:t>Cmax</a:t>
            </a:r>
            <a:r>
              <a:rPr lang="sr-Cyrl-RS" dirty="0" smtClean="0"/>
              <a:t> чак 5 пута*</a:t>
            </a:r>
            <a:endParaRPr lang="en-US" dirty="0" smtClean="0"/>
          </a:p>
          <a:p>
            <a:pPr lvl="1" algn="r">
              <a:buNone/>
            </a:pPr>
            <a:r>
              <a:rPr lang="sr-Cyrl-RS" dirty="0" smtClean="0"/>
              <a:t>*</a:t>
            </a:r>
            <a:r>
              <a:rPr lang="en-US" sz="1800" dirty="0" err="1" smtClean="0"/>
              <a:t>Sedman</a:t>
            </a:r>
            <a:r>
              <a:rPr lang="en-US" sz="1800" dirty="0" smtClean="0"/>
              <a:t> AJ. Am J Med. 1984;76(1):109-14</a:t>
            </a:r>
            <a:r>
              <a:rPr lang="en-US" dirty="0" smtClean="0"/>
              <a:t>.</a:t>
            </a:r>
          </a:p>
          <a:p>
            <a:r>
              <a:rPr lang="sr-Cyrl-CS" dirty="0" smtClean="0"/>
              <a:t>Малапсорпција изазвана лековима: метотрексат </a:t>
            </a:r>
            <a:r>
              <a:rPr lang="en-US" dirty="0" smtClean="0"/>
              <a:t>+ </a:t>
            </a:r>
            <a:r>
              <a:rPr lang="sr-Cyrl-RS" dirty="0" smtClean="0"/>
              <a:t>неомицин</a:t>
            </a:r>
          </a:p>
          <a:p>
            <a:pPr lvl="1"/>
            <a:r>
              <a:rPr lang="sr-Cyrl-RS" dirty="0" smtClean="0"/>
              <a:t>неомицин може довести до синдрома малапсорпције, услед чега може смањити </a:t>
            </a:r>
            <a:r>
              <a:rPr lang="en-US" dirty="0" smtClean="0"/>
              <a:t>AUC </a:t>
            </a:r>
            <a:r>
              <a:rPr lang="sr-Cyrl-RS" dirty="0" smtClean="0"/>
              <a:t>метотрексата за 50%*</a:t>
            </a:r>
            <a:endParaRPr lang="en-US" dirty="0" smtClean="0"/>
          </a:p>
          <a:p>
            <a:pPr lvl="1" algn="r">
              <a:buNone/>
            </a:pPr>
            <a:r>
              <a:rPr lang="sr-Cyrl-RS" dirty="0" smtClean="0"/>
              <a:t>*</a:t>
            </a:r>
            <a:r>
              <a:rPr lang="en-US" sz="1800" dirty="0" err="1" smtClean="0"/>
              <a:t>Shen</a:t>
            </a:r>
            <a:r>
              <a:rPr lang="en-US" sz="1800" dirty="0" smtClean="0"/>
              <a:t> DD, et al. </a:t>
            </a:r>
            <a:r>
              <a:rPr lang="en-US" sz="1800" dirty="0" err="1" smtClean="0"/>
              <a:t>Clin</a:t>
            </a:r>
            <a:r>
              <a:rPr lang="en-US" sz="1800" dirty="0" smtClean="0"/>
              <a:t> </a:t>
            </a:r>
            <a:r>
              <a:rPr lang="en-US" sz="1800" dirty="0" err="1" smtClean="0"/>
              <a:t>Pharmacokinet</a:t>
            </a:r>
            <a:r>
              <a:rPr lang="en-US" sz="1800" dirty="0" smtClean="0"/>
              <a:t> (1978) 3, 1–13.</a:t>
            </a:r>
          </a:p>
          <a:p>
            <a:pPr lvl="2"/>
            <a:r>
              <a:rPr lang="sr-Cyrl-RS" dirty="0" smtClean="0"/>
              <a:t>синдром малапсорпције је поремећај који се испољава на нивоу танког црева као немогућност апсорпције састојака из хране </a:t>
            </a:r>
            <a:r>
              <a:rPr lang="sr-Cyrl-RS" smtClean="0"/>
              <a:t>и лекова</a:t>
            </a:r>
            <a:endParaRPr lang="sr-Cyrl-CS" dirty="0" smtClean="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Rectangle 2"/>
          <p:cNvSpPr>
            <a:spLocks noGrp="1" noChangeArrowheads="1"/>
          </p:cNvSpPr>
          <p:nvPr>
            <p:ph type="title"/>
          </p:nvPr>
        </p:nvSpPr>
        <p:spPr/>
        <p:txBody>
          <a:bodyPr/>
          <a:lstStyle/>
          <a:p>
            <a:r>
              <a:rPr lang="sr-Cyrl-CS" sz="3600" dirty="0" smtClean="0"/>
              <a:t>Интеракције </a:t>
            </a:r>
            <a:r>
              <a:rPr lang="sr-Cyrl-CS" sz="3600" dirty="0"/>
              <a:t>на нивоу </a:t>
            </a:r>
            <a:r>
              <a:rPr lang="sr-Cyrl-CS" sz="3600" dirty="0" smtClean="0"/>
              <a:t>апсорпције</a:t>
            </a:r>
            <a:br>
              <a:rPr lang="sr-Cyrl-CS" sz="3600" dirty="0" smtClean="0"/>
            </a:br>
            <a:r>
              <a:rPr lang="sr-Cyrl-CS" sz="3600" dirty="0" smtClean="0"/>
              <a:t>- клинички значајни примери - </a:t>
            </a:r>
            <a:endParaRPr lang="en-US" sz="3200" dirty="0"/>
          </a:p>
        </p:txBody>
      </p:sp>
      <p:sp>
        <p:nvSpPr>
          <p:cNvPr id="115715" name="Rectangle 3" descr="Rectangle: Click to edit Master text styles&#10;Second level&#10;Third level&#10;Fourth level&#10;Fifth level"/>
          <p:cNvSpPr>
            <a:spLocks noGrp="1" noChangeArrowheads="1"/>
          </p:cNvSpPr>
          <p:nvPr>
            <p:ph type="body" idx="1"/>
          </p:nvPr>
        </p:nvSpPr>
        <p:spPr/>
        <p:txBody>
          <a:bodyPr>
            <a:normAutofit fontScale="92500"/>
          </a:bodyPr>
          <a:lstStyle/>
          <a:p>
            <a:r>
              <a:rPr lang="sr-Cyrl-CS" dirty="0" smtClean="0"/>
              <a:t>Индукција </a:t>
            </a:r>
            <a:r>
              <a:rPr lang="sr-Cyrl-CS" dirty="0"/>
              <a:t>транспортних </a:t>
            </a:r>
            <a:r>
              <a:rPr lang="sr-Cyrl-CS" dirty="0" smtClean="0"/>
              <a:t>протеина</a:t>
            </a:r>
            <a:r>
              <a:rPr lang="en-US" dirty="0" smtClean="0"/>
              <a:t>: </a:t>
            </a:r>
            <a:r>
              <a:rPr lang="sr-Cyrl-CS" dirty="0" smtClean="0"/>
              <a:t>дигоксин </a:t>
            </a:r>
            <a:r>
              <a:rPr lang="en-US" dirty="0" smtClean="0"/>
              <a:t>+ </a:t>
            </a:r>
            <a:r>
              <a:rPr lang="sr-Cyrl-CS" dirty="0" smtClean="0"/>
              <a:t>рифампицин</a:t>
            </a:r>
            <a:endParaRPr lang="en-US" dirty="0" smtClean="0"/>
          </a:p>
          <a:p>
            <a:pPr lvl="1"/>
            <a:r>
              <a:rPr lang="sr-Cyrl-RS" dirty="0" smtClean="0"/>
              <a:t>рифампицин је индуктор П гликопротеина; дигоксин је супстрат за П гликопротеин; рифампицин истовремено примењен са дигоксином смањује његову апсорпцију, услед чега се </a:t>
            </a:r>
            <a:r>
              <a:rPr lang="en-US" dirty="0" smtClean="0"/>
              <a:t>AUC </a:t>
            </a:r>
            <a:r>
              <a:rPr lang="sr-Cyrl-RS" dirty="0" smtClean="0"/>
              <a:t>дигоксина смањује за око </a:t>
            </a:r>
            <a:r>
              <a:rPr lang="en-US" dirty="0" smtClean="0"/>
              <a:t>30%, </a:t>
            </a:r>
            <a:r>
              <a:rPr lang="sr-Cyrl-RS" dirty="0" smtClean="0"/>
              <a:t>а </a:t>
            </a:r>
            <a:r>
              <a:rPr lang="en-US" dirty="0" err="1" smtClean="0"/>
              <a:t>Cmax</a:t>
            </a:r>
            <a:r>
              <a:rPr lang="sr-Cyrl-RS" dirty="0" smtClean="0"/>
              <a:t> за око</a:t>
            </a:r>
            <a:r>
              <a:rPr lang="en-US" dirty="0" smtClean="0"/>
              <a:t> 52%</a:t>
            </a:r>
            <a:r>
              <a:rPr lang="sr-Cyrl-RS" dirty="0" smtClean="0"/>
              <a:t>*</a:t>
            </a:r>
          </a:p>
          <a:p>
            <a:pPr lvl="1" algn="r">
              <a:buNone/>
            </a:pPr>
            <a:r>
              <a:rPr lang="sr-Cyrl-RS" sz="1900" dirty="0" smtClean="0"/>
              <a:t>*</a:t>
            </a:r>
            <a:r>
              <a:rPr lang="en-US" sz="1900" dirty="0" smtClean="0"/>
              <a:t>Greiner B, et al. J </a:t>
            </a:r>
            <a:r>
              <a:rPr lang="en-US" sz="1900" dirty="0" err="1" smtClean="0"/>
              <a:t>Clin</a:t>
            </a:r>
            <a:r>
              <a:rPr lang="en-US" sz="1900" dirty="0" smtClean="0"/>
              <a:t> Invest (1999) 104, 147–53</a:t>
            </a:r>
            <a:endParaRPr lang="sr-Cyrl-CS" sz="1900" dirty="0"/>
          </a:p>
          <a:p>
            <a:r>
              <a:rPr lang="sr-Cyrl-CS" dirty="0" smtClean="0"/>
              <a:t>Инхибиција транспортних протеина: дигоксин + верапамил</a:t>
            </a:r>
          </a:p>
          <a:p>
            <a:pPr lvl="1"/>
            <a:r>
              <a:rPr lang="sr-Cyrl-CS" dirty="0" smtClean="0"/>
              <a:t>верапамил је </a:t>
            </a:r>
            <a:r>
              <a:rPr lang="sr-Cyrl-RS" dirty="0" smtClean="0"/>
              <a:t>инхибитор П гликопротеина, истовремено примењен са дигоксином повећава његову апсорпцију, услед чега се просечна концентрација дигоксина у крви може повећати од 22% до чак 147%*</a:t>
            </a:r>
          </a:p>
          <a:p>
            <a:pPr lvl="1" algn="r">
              <a:buNone/>
            </a:pPr>
            <a:r>
              <a:rPr lang="en-US" sz="1900" dirty="0" smtClean="0"/>
              <a:t>*</a:t>
            </a:r>
            <a:r>
              <a:rPr lang="en-US" sz="1900" dirty="0" err="1" smtClean="0"/>
              <a:t>Belz</a:t>
            </a:r>
            <a:r>
              <a:rPr lang="en-US" sz="1900" dirty="0" smtClean="0"/>
              <a:t> GG, et al. </a:t>
            </a:r>
            <a:r>
              <a:rPr lang="en-US" sz="1900" dirty="0" err="1" smtClean="0"/>
              <a:t>Clin</a:t>
            </a:r>
            <a:r>
              <a:rPr lang="en-US" sz="1900" dirty="0" smtClean="0"/>
              <a:t> </a:t>
            </a:r>
            <a:r>
              <a:rPr lang="en-US" sz="1900" dirty="0" err="1" smtClean="0"/>
              <a:t>Pharmacol</a:t>
            </a:r>
            <a:r>
              <a:rPr lang="en-US" sz="1900" dirty="0" smtClean="0"/>
              <a:t> </a:t>
            </a:r>
            <a:r>
              <a:rPr lang="en-US" sz="1900" dirty="0" err="1" smtClean="0"/>
              <a:t>Ther</a:t>
            </a:r>
            <a:r>
              <a:rPr lang="en-US" sz="1900" dirty="0" smtClean="0"/>
              <a:t> (1983) 33, 410–17.</a:t>
            </a:r>
          </a:p>
          <a:p>
            <a:pPr lvl="1" algn="r">
              <a:buNone/>
            </a:pPr>
            <a:r>
              <a:rPr lang="en-US" sz="1900" dirty="0" smtClean="0"/>
              <a:t>*Klein HO, et al. N </a:t>
            </a:r>
            <a:r>
              <a:rPr lang="en-US" sz="1900" dirty="0" err="1" smtClean="0"/>
              <a:t>Engl</a:t>
            </a:r>
            <a:r>
              <a:rPr lang="en-US" sz="1900" dirty="0" smtClean="0"/>
              <a:t> J Med (1980) 303, 160</a:t>
            </a:r>
            <a:endParaRPr lang="sr-Cyrl-CS" sz="1900" dirty="0" smtClean="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Blueprint">
  <a:themeElements>
    <a:clrScheme name="Blueprint 8">
      <a:dk1>
        <a:srgbClr val="003D62"/>
      </a:dk1>
      <a:lt1>
        <a:srgbClr val="FFFFFF"/>
      </a:lt1>
      <a:dk2>
        <a:srgbClr val="006699"/>
      </a:dk2>
      <a:lt2>
        <a:srgbClr val="C8D1DA"/>
      </a:lt2>
      <a:accent1>
        <a:srgbClr val="9AC0EA"/>
      </a:accent1>
      <a:accent2>
        <a:srgbClr val="80C3C8"/>
      </a:accent2>
      <a:accent3>
        <a:srgbClr val="FFFFFF"/>
      </a:accent3>
      <a:accent4>
        <a:srgbClr val="003353"/>
      </a:accent4>
      <a:accent5>
        <a:srgbClr val="CADCF3"/>
      </a:accent5>
      <a:accent6>
        <a:srgbClr val="73B0B5"/>
      </a:accent6>
      <a:hlink>
        <a:srgbClr val="81ABCB"/>
      </a:hlink>
      <a:folHlink>
        <a:srgbClr val="B6CBD6"/>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noFill/>
        <a:ln w="9525" cap="flat" cmpd="sng" algn="ctr">
          <a:solidFill>
            <a:srgbClr val="333333"/>
          </a:solidFill>
          <a:prstDash val="solid"/>
          <a:round/>
          <a:headEnd type="none" w="med" len="med"/>
          <a:tailEnd type="none" w="med" len="med"/>
        </a:ln>
        <a:effectLst/>
      </a:spPr>
      <a:bodyPr vert="horz" wrap="none" lIns="91440" tIns="45720" rIns="91440" bIns="45720" numCol="1" rtlCol="0"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sz="2400" b="0" i="0" u="none" strike="noStrike" cap="none" normalizeH="0" baseline="0" smtClean="0">
            <a:ln>
              <a:noFill/>
            </a:ln>
            <a:solidFill>
              <a:schemeClr val="tx1"/>
            </a:solidFill>
            <a:effectLst/>
            <a:latin typeface="Tahoma" pitchFamily="34" charset="0"/>
            <a:ea typeface="新細明體" pitchFamily="18" charset="-120"/>
          </a:defRPr>
        </a:defPPr>
      </a:lstStyle>
    </a:spDef>
    <a:lnDef>
      <a:spPr bwMode="auto">
        <a:xfrm>
          <a:off x="0" y="0"/>
          <a:ext cx="1" cy="1"/>
        </a:xfrm>
        <a:custGeom>
          <a:avLst/>
          <a:gdLst/>
          <a:ahLst/>
          <a:cxnLst/>
          <a:rect l="0" t="0" r="0" b="0"/>
          <a:pathLst/>
        </a:custGeom>
        <a:solidFill>
          <a:schemeClr val="bg1"/>
        </a:solidFill>
        <a:ln w="9525" cap="flat" cmpd="sng" algn="ctr">
          <a:solidFill>
            <a:srgbClr val="333333"/>
          </a:solidFill>
          <a:prstDash val="dash"/>
          <a:round/>
          <a:headEnd type="none" w="med" len="med"/>
          <a:tailEnd type="none" w="med" len="med"/>
        </a:ln>
        <a:effec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zh-TW" altLang="en-US" sz="2400" b="0" i="0" u="none" strike="noStrike" cap="none" normalizeH="0" baseline="0" smtClean="0">
            <a:ln>
              <a:noFill/>
            </a:ln>
            <a:solidFill>
              <a:schemeClr val="tx1"/>
            </a:solidFill>
            <a:effectLst/>
            <a:latin typeface="Tahoma" pitchFamily="34" charset="0"/>
            <a:ea typeface="新細明體" pitchFamily="18" charset="-120"/>
          </a:defRPr>
        </a:defPPr>
      </a:lstStyle>
    </a:lnDef>
  </a:objectDefaults>
  <a:extraClrSchemeLst>
    <a:extraClrScheme>
      <a:clrScheme name="Blueprint 1">
        <a:dk1>
          <a:srgbClr val="000000"/>
        </a:dk1>
        <a:lt1>
          <a:srgbClr val="FFFFFF"/>
        </a:lt1>
        <a:dk2>
          <a:srgbClr val="40458C"/>
        </a:dk2>
        <a:lt2>
          <a:srgbClr val="FFFFCC"/>
        </a:lt2>
        <a:accent1>
          <a:srgbClr val="8D8DB3"/>
        </a:accent1>
        <a:accent2>
          <a:srgbClr val="B2B2B2"/>
        </a:accent2>
        <a:accent3>
          <a:srgbClr val="AFB0C5"/>
        </a:accent3>
        <a:accent4>
          <a:srgbClr val="DADADA"/>
        </a:accent4>
        <a:accent5>
          <a:srgbClr val="C5C5D6"/>
        </a:accent5>
        <a:accent6>
          <a:srgbClr val="A1A1A1"/>
        </a:accent6>
        <a:hlink>
          <a:srgbClr val="6F89F7"/>
        </a:hlink>
        <a:folHlink>
          <a:srgbClr val="4F56AD"/>
        </a:folHlink>
      </a:clrScheme>
      <a:clrMap bg1="dk2" tx1="lt1" bg2="dk1" tx2="lt2" accent1="accent1" accent2="accent2" accent3="accent3" accent4="accent4" accent5="accent5" accent6="accent6" hlink="hlink" folHlink="folHlink"/>
    </a:extraClrScheme>
    <a:extraClrScheme>
      <a:clrScheme name="Blueprint 2">
        <a:dk1>
          <a:srgbClr val="40458C"/>
        </a:dk1>
        <a:lt1>
          <a:srgbClr val="FFFFFF"/>
        </a:lt1>
        <a:dk2>
          <a:srgbClr val="660066"/>
        </a:dk2>
        <a:lt2>
          <a:srgbClr val="B7C1EB"/>
        </a:lt2>
        <a:accent1>
          <a:srgbClr val="ECD882"/>
        </a:accent1>
        <a:accent2>
          <a:srgbClr val="B2B2B2"/>
        </a:accent2>
        <a:accent3>
          <a:srgbClr val="FFFFFF"/>
        </a:accent3>
        <a:accent4>
          <a:srgbClr val="353A77"/>
        </a:accent4>
        <a:accent5>
          <a:srgbClr val="F4E9C1"/>
        </a:accent5>
        <a:accent6>
          <a:srgbClr val="A1A1A1"/>
        </a:accent6>
        <a:hlink>
          <a:srgbClr val="6F89F7"/>
        </a:hlink>
        <a:folHlink>
          <a:srgbClr val="CFDBFD"/>
        </a:folHlink>
      </a:clrScheme>
      <a:clrMap bg1="lt1" tx1="dk1" bg2="lt2" tx2="dk2" accent1="accent1" accent2="accent2" accent3="accent3" accent4="accent4" accent5="accent5" accent6="accent6" hlink="hlink" folHlink="folHlink"/>
    </a:extraClrScheme>
    <a:extraClrScheme>
      <a:clrScheme name="Blueprint 3">
        <a:dk1>
          <a:srgbClr val="000000"/>
        </a:dk1>
        <a:lt1>
          <a:srgbClr val="FFFFFF"/>
        </a:lt1>
        <a:dk2>
          <a:srgbClr val="4D4D4D"/>
        </a:dk2>
        <a:lt2>
          <a:srgbClr val="B2B2B2"/>
        </a:lt2>
        <a:accent1>
          <a:srgbClr val="969696"/>
        </a:accent1>
        <a:accent2>
          <a:srgbClr val="EAEAEA"/>
        </a:accent2>
        <a:accent3>
          <a:srgbClr val="FFFFFF"/>
        </a:accent3>
        <a:accent4>
          <a:srgbClr val="000000"/>
        </a:accent4>
        <a:accent5>
          <a:srgbClr val="C9C9C9"/>
        </a:accent5>
        <a:accent6>
          <a:srgbClr val="D4D4D4"/>
        </a:accent6>
        <a:hlink>
          <a:srgbClr val="777777"/>
        </a:hlink>
        <a:folHlink>
          <a:srgbClr val="C0C0C0"/>
        </a:folHlink>
      </a:clrScheme>
      <a:clrMap bg1="lt1" tx1="dk1" bg2="lt2" tx2="dk2" accent1="accent1" accent2="accent2" accent3="accent3" accent4="accent4" accent5="accent5" accent6="accent6" hlink="hlink" folHlink="folHlink"/>
    </a:extraClrScheme>
    <a:extraClrScheme>
      <a:clrScheme name="Blueprint 4">
        <a:dk1>
          <a:srgbClr val="333300"/>
        </a:dk1>
        <a:lt1>
          <a:srgbClr val="FFFFFF"/>
        </a:lt1>
        <a:dk2>
          <a:srgbClr val="663300"/>
        </a:dk2>
        <a:lt2>
          <a:srgbClr val="B2B2B2"/>
        </a:lt2>
        <a:accent1>
          <a:srgbClr val="DDC6A7"/>
        </a:accent1>
        <a:accent2>
          <a:srgbClr val="D9C167"/>
        </a:accent2>
        <a:accent3>
          <a:srgbClr val="FFFFFF"/>
        </a:accent3>
        <a:accent4>
          <a:srgbClr val="2A2A00"/>
        </a:accent4>
        <a:accent5>
          <a:srgbClr val="EBDFD0"/>
        </a:accent5>
        <a:accent6>
          <a:srgbClr val="C4AF5D"/>
        </a:accent6>
        <a:hlink>
          <a:srgbClr val="8A7A66"/>
        </a:hlink>
        <a:folHlink>
          <a:srgbClr val="C0AE9E"/>
        </a:folHlink>
      </a:clrScheme>
      <a:clrMap bg1="lt1" tx1="dk1" bg2="lt2" tx2="dk2" accent1="accent1" accent2="accent2" accent3="accent3" accent4="accent4" accent5="accent5" accent6="accent6" hlink="hlink" folHlink="folHlink"/>
    </a:extraClrScheme>
    <a:extraClrScheme>
      <a:clrScheme name="Blueprint 5">
        <a:dk1>
          <a:srgbClr val="000000"/>
        </a:dk1>
        <a:lt1>
          <a:srgbClr val="FFFFFF"/>
        </a:lt1>
        <a:dk2>
          <a:srgbClr val="003366"/>
        </a:dk2>
        <a:lt2>
          <a:srgbClr val="CCFFCC"/>
        </a:lt2>
        <a:accent1>
          <a:srgbClr val="006699"/>
        </a:accent1>
        <a:accent2>
          <a:srgbClr val="009999"/>
        </a:accent2>
        <a:accent3>
          <a:srgbClr val="AAADB8"/>
        </a:accent3>
        <a:accent4>
          <a:srgbClr val="DADADA"/>
        </a:accent4>
        <a:accent5>
          <a:srgbClr val="AAB8CA"/>
        </a:accent5>
        <a:accent6>
          <a:srgbClr val="008A8A"/>
        </a:accent6>
        <a:hlink>
          <a:srgbClr val="0099CC"/>
        </a:hlink>
        <a:folHlink>
          <a:srgbClr val="00458A"/>
        </a:folHlink>
      </a:clrScheme>
      <a:clrMap bg1="dk2" tx1="lt1" bg2="dk1" tx2="lt2" accent1="accent1" accent2="accent2" accent3="accent3" accent4="accent4" accent5="accent5" accent6="accent6" hlink="hlink" folHlink="folHlink"/>
    </a:extraClrScheme>
    <a:extraClrScheme>
      <a:clrScheme name="Blueprint 6">
        <a:dk1>
          <a:srgbClr val="000000"/>
        </a:dk1>
        <a:lt1>
          <a:srgbClr val="FFFFFF"/>
        </a:lt1>
        <a:dk2>
          <a:srgbClr val="004A48"/>
        </a:dk2>
        <a:lt2>
          <a:srgbClr val="33CCCC"/>
        </a:lt2>
        <a:accent1>
          <a:srgbClr val="006699"/>
        </a:accent1>
        <a:accent2>
          <a:srgbClr val="009999"/>
        </a:accent2>
        <a:accent3>
          <a:srgbClr val="AAB1B1"/>
        </a:accent3>
        <a:accent4>
          <a:srgbClr val="DADADA"/>
        </a:accent4>
        <a:accent5>
          <a:srgbClr val="AAB8CA"/>
        </a:accent5>
        <a:accent6>
          <a:srgbClr val="008A8A"/>
        </a:accent6>
        <a:hlink>
          <a:srgbClr val="00CC99"/>
        </a:hlink>
        <a:folHlink>
          <a:srgbClr val="006666"/>
        </a:folHlink>
      </a:clrScheme>
      <a:clrMap bg1="dk2" tx1="lt1" bg2="dk1" tx2="lt2" accent1="accent1" accent2="accent2" accent3="accent3" accent4="accent4" accent5="accent5" accent6="accent6" hlink="hlink" folHlink="folHlink"/>
    </a:extraClrScheme>
    <a:extraClrScheme>
      <a:clrScheme name="Blueprint 7">
        <a:dk1>
          <a:srgbClr val="000000"/>
        </a:dk1>
        <a:lt1>
          <a:srgbClr val="FFFFFF"/>
        </a:lt1>
        <a:dk2>
          <a:srgbClr val="333300"/>
        </a:dk2>
        <a:lt2>
          <a:srgbClr val="FFFFCC"/>
        </a:lt2>
        <a:accent1>
          <a:srgbClr val="CC9900"/>
        </a:accent1>
        <a:accent2>
          <a:srgbClr val="CC6600"/>
        </a:accent2>
        <a:accent3>
          <a:srgbClr val="ADADAA"/>
        </a:accent3>
        <a:accent4>
          <a:srgbClr val="DADADA"/>
        </a:accent4>
        <a:accent5>
          <a:srgbClr val="E2CAAA"/>
        </a:accent5>
        <a:accent6>
          <a:srgbClr val="B95C00"/>
        </a:accent6>
        <a:hlink>
          <a:srgbClr val="808000"/>
        </a:hlink>
        <a:folHlink>
          <a:srgbClr val="525000"/>
        </a:folHlink>
      </a:clrScheme>
      <a:clrMap bg1="dk2" tx1="lt1" bg2="dk1" tx2="lt2" accent1="accent1" accent2="accent2" accent3="accent3" accent4="accent4" accent5="accent5" accent6="accent6" hlink="hlink" folHlink="folHlink"/>
    </a:extraClrScheme>
    <a:extraClrScheme>
      <a:clrScheme name="Blueprint 8">
        <a:dk1>
          <a:srgbClr val="003D62"/>
        </a:dk1>
        <a:lt1>
          <a:srgbClr val="FFFFFF"/>
        </a:lt1>
        <a:dk2>
          <a:srgbClr val="006699"/>
        </a:dk2>
        <a:lt2>
          <a:srgbClr val="C8D1DA"/>
        </a:lt2>
        <a:accent1>
          <a:srgbClr val="9AC0EA"/>
        </a:accent1>
        <a:accent2>
          <a:srgbClr val="80C3C8"/>
        </a:accent2>
        <a:accent3>
          <a:srgbClr val="FFFFFF"/>
        </a:accent3>
        <a:accent4>
          <a:srgbClr val="003353"/>
        </a:accent4>
        <a:accent5>
          <a:srgbClr val="CADCF3"/>
        </a:accent5>
        <a:accent6>
          <a:srgbClr val="73B0B5"/>
        </a:accent6>
        <a:hlink>
          <a:srgbClr val="81ABCB"/>
        </a:hlink>
        <a:folHlink>
          <a:srgbClr val="B6CBD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Office\Templates\Presentation Designs\Straight Edge.pot</Template>
  <TotalTime>42004</TotalTime>
  <Words>2544</Words>
  <Application>Microsoft Office PowerPoint</Application>
  <PresentationFormat>On-screen Show (4:3)</PresentationFormat>
  <Paragraphs>188</Paragraphs>
  <Slides>27</Slides>
  <Notes>3</Notes>
  <HiddenSlides>0</HiddenSlides>
  <MMClips>0</MMClips>
  <ScaleCrop>false</ScaleCrop>
  <HeadingPairs>
    <vt:vector size="4" baseType="variant">
      <vt:variant>
        <vt:lpstr>Theme</vt:lpstr>
      </vt:variant>
      <vt:variant>
        <vt:i4>1</vt:i4>
      </vt:variant>
      <vt:variant>
        <vt:lpstr>Slide Titles</vt:lpstr>
      </vt:variant>
      <vt:variant>
        <vt:i4>27</vt:i4>
      </vt:variant>
    </vt:vector>
  </HeadingPairs>
  <TitlesOfParts>
    <vt:vector size="28" baseType="lpstr">
      <vt:lpstr>Blueprint</vt:lpstr>
      <vt:lpstr>НАСТАВНА ЈЕДИНИЦА 11:   Фармакокинетичке интеракције међу лековима   </vt:lpstr>
      <vt:lpstr>Фармакокинетичке интеракције међу лековима</vt:lpstr>
      <vt:lpstr>Фармакокинетичке интеракције међу лековима</vt:lpstr>
      <vt:lpstr>Фармакокинетичке интеракције међу лековима</vt:lpstr>
      <vt:lpstr>Фармакокинетичке интеракције међу лековима</vt:lpstr>
      <vt:lpstr>Интеракције на нивоу апсорпције </vt:lpstr>
      <vt:lpstr>Интеракције на нивоу апсорпције - клинички значајни примери - </vt:lpstr>
      <vt:lpstr>Интеракције на нивоу апсорпције - клинички значајни примери - </vt:lpstr>
      <vt:lpstr>Интеракције на нивоу апсорпције - клинички значајни примери - </vt:lpstr>
      <vt:lpstr>Интеракције на нивоу дистрибуције</vt:lpstr>
      <vt:lpstr>Интеракције на нивоу дистрибуције - клинички значајни примери -</vt:lpstr>
      <vt:lpstr>Интеракције на нивоу метаболизма</vt:lpstr>
      <vt:lpstr>Интеракције на нивоу метаболизма  - клинички значајни примери -</vt:lpstr>
      <vt:lpstr>Интеракције на нивоу метаболизма  - клинички значајни примери -</vt:lpstr>
      <vt:lpstr>Интеракције на нивоу метаболизма  - клинички значајни примери -</vt:lpstr>
      <vt:lpstr>Интеракције на нивоу метаболизма  - врсте инхибиције ензима -</vt:lpstr>
      <vt:lpstr>Интеракције на нивоу метаболизма  - процена in vivo инхибиције ензима -</vt:lpstr>
      <vt:lpstr>Интеракције на нивоу метаболизма  - процена процента инхибиције ензима -</vt:lpstr>
      <vt:lpstr>Интеракције на нивоу излучивања</vt:lpstr>
      <vt:lpstr>Интеракције на нивоу излучивања - клинички значајни примери -</vt:lpstr>
      <vt:lpstr>Интеракције на нивоу излучивања - клинички значајни примери -</vt:lpstr>
      <vt:lpstr>Интеракције на нивоу излучивања - клинички значајни примери -</vt:lpstr>
      <vt:lpstr>Интеракције на нивоу излучивања - клинички значајни примери -</vt:lpstr>
      <vt:lpstr>Фармакокинетичке интеракције  лекова са храном</vt:lpstr>
      <vt:lpstr>Фармакокинетичке интеракције  лекова са храном</vt:lpstr>
      <vt:lpstr>Фармакокинетичке интеракције  лекова са биљним препаратима</vt:lpstr>
      <vt:lpstr>Фармакокинетичке интеракције  лекова са факторима средине: пушење</vt:lpstr>
    </vt:vector>
  </TitlesOfParts>
  <Company>Judy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Fluid &amp; Electrolytes Management</dc:title>
  <dc:creator>Judy</dc:creator>
  <cp:lastModifiedBy>Natasa</cp:lastModifiedBy>
  <cp:revision>912</cp:revision>
  <dcterms:created xsi:type="dcterms:W3CDTF">2003-08-03T14:03:03Z</dcterms:created>
  <dcterms:modified xsi:type="dcterms:W3CDTF">2020-12-13T19:40:36Z</dcterms:modified>
</cp:coreProperties>
</file>

<file path=docProps/thumbnail.jpeg>
</file>